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drawings/drawing4.xml" ContentType="application/vnd.openxmlformats-officedocument.drawingml.chartshapes+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1"/>
  </p:notesMasterIdLst>
  <p:handoutMasterIdLst>
    <p:handoutMasterId r:id="rId12"/>
  </p:handoutMasterIdLst>
  <p:sldIdLst>
    <p:sldId id="287" r:id="rId2"/>
    <p:sldId id="288" r:id="rId3"/>
    <p:sldId id="286" r:id="rId4"/>
    <p:sldId id="293" r:id="rId5"/>
    <p:sldId id="294" r:id="rId6"/>
    <p:sldId id="295" r:id="rId7"/>
    <p:sldId id="296" r:id="rId8"/>
    <p:sldId id="290" r:id="rId9"/>
    <p:sldId id="292" r:id="rId10"/>
  </p:sldIdLst>
  <p:sldSz cx="9144000" cy="6858000" type="screen4x3"/>
  <p:notesSz cx="7099300" cy="10234613"/>
  <p:defaultTextStyle>
    <a:defPPr>
      <a:defRPr lang="es-E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22DF2"/>
    <a:srgbClr val="FF0000"/>
    <a:srgbClr val="006BBC"/>
    <a:srgbClr val="0070C0"/>
    <a:srgbClr val="A2D2E8"/>
    <a:srgbClr val="0087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57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SERVIDOR1\exceltur\ESTUDIOS%20E%20INVESTIGACI&#211;N\Cuentas%20sat&#233;lite\Canarias\IMPACTUR%20Canarias%202016\Documento\Tablas%20y%20gr&#225;ficos%20pples%20rstdos%20Canarias2016.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SERVIDOR1\exceltur\ESTUDIOS%20E%20INVESTIGACI&#211;N\Cuentas%20sat&#233;lite\Canarias\IMPACTUR%20Canarias%202016\Documento\Tablas%20y%20gr&#225;ficos%20pples%20rstdos%20Canarias2016.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SERVIDOR1\exceltur\ESTUDIOS%20E%20INVESTIGACI&#211;N\Cuentas%20sat&#233;lite\Canarias\IMPACTUR%20Canarias%202016\Documento\Tablas%20y%20gr&#225;ficos%20pples%20rstdos%20Canarias2016.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SERVIDOR1\exceltur\ESTUDIOS%20E%20INVESTIGACI&#211;N\Cuentas%20sat&#233;lite\Canarias\IMPACTUR%20Canarias%202016\Documento\Tablas%20y%20gr&#225;ficos%20pples%20rstdos%20Canarias201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l">
              <a:defRPr sz="1100" b="0" i="0" u="none" strike="noStrike" baseline="0">
                <a:solidFill>
                  <a:srgbClr val="000000"/>
                </a:solidFill>
                <a:latin typeface="Swis721 Lt BT"/>
                <a:ea typeface="Swis721 Lt BT"/>
                <a:cs typeface="Swis721 Lt BT"/>
              </a:defRPr>
            </a:pPr>
            <a:r>
              <a:rPr lang="es-ES" sz="1100" b="1" i="0" u="none" strike="noStrike" baseline="0">
                <a:solidFill>
                  <a:srgbClr val="000000"/>
                </a:solidFill>
                <a:latin typeface="Swis721 Lt BT"/>
              </a:rPr>
              <a:t>PIB Turístico en Canarias</a:t>
            </a:r>
          </a:p>
          <a:p>
            <a:pPr algn="l">
              <a:defRPr sz="1100" b="0" i="0" u="none" strike="noStrike" baseline="0">
                <a:solidFill>
                  <a:srgbClr val="000000"/>
                </a:solidFill>
                <a:latin typeface="Swis721 Lt BT"/>
                <a:ea typeface="Swis721 Lt BT"/>
                <a:cs typeface="Swis721 Lt BT"/>
              </a:defRPr>
            </a:pPr>
            <a:r>
              <a:rPr lang="es-ES" sz="1100" b="1" i="0" u="none" strike="noStrike" baseline="0">
                <a:solidFill>
                  <a:srgbClr val="000000"/>
                </a:solidFill>
                <a:latin typeface="Swis721 Lt BT"/>
              </a:rPr>
              <a:t>Evolución 2010-2016</a:t>
            </a:r>
          </a:p>
          <a:p>
            <a:pPr algn="l">
              <a:defRPr sz="1100" b="0" i="0" u="none" strike="noStrike" baseline="0">
                <a:solidFill>
                  <a:srgbClr val="000000"/>
                </a:solidFill>
                <a:latin typeface="Swis721 Lt BT"/>
                <a:ea typeface="Swis721 Lt BT"/>
                <a:cs typeface="Swis721 Lt BT"/>
              </a:defRPr>
            </a:pPr>
            <a:r>
              <a:rPr lang="es-ES" sz="900" b="0" i="0" u="none" strike="noStrike" baseline="0">
                <a:solidFill>
                  <a:srgbClr val="000000"/>
                </a:solidFill>
                <a:latin typeface="Swis721 Lt BT"/>
              </a:rPr>
              <a:t>Fuente: Estudio IMPACTUR Canarias 2016</a:t>
            </a:r>
          </a:p>
        </c:rich>
      </c:tx>
      <c:layout>
        <c:manualLayout>
          <c:xMode val="edge"/>
          <c:yMode val="edge"/>
          <c:x val="8.5653124180843643E-3"/>
          <c:y val="3.4965047800248812E-3"/>
        </c:manualLayout>
      </c:layout>
      <c:overlay val="0"/>
      <c:spPr>
        <a:noFill/>
        <a:ln w="25400">
          <a:noFill/>
        </a:ln>
      </c:spPr>
    </c:title>
    <c:autoTitleDeleted val="0"/>
    <c:plotArea>
      <c:layout>
        <c:manualLayout>
          <c:layoutTarget val="inner"/>
          <c:xMode val="edge"/>
          <c:yMode val="edge"/>
          <c:x val="0.13276231263383298"/>
          <c:y val="0.34615384615384615"/>
          <c:w val="0.78800856531049246"/>
          <c:h val="0.54895104895104896"/>
        </c:manualLayout>
      </c:layout>
      <c:barChart>
        <c:barDir val="col"/>
        <c:grouping val="clustered"/>
        <c:varyColors val="0"/>
        <c:ser>
          <c:idx val="1"/>
          <c:order val="0"/>
          <c:spPr>
            <a:solidFill>
              <a:srgbClr val="FFC000"/>
            </a:solidFill>
            <a:ln w="25400">
              <a:noFill/>
            </a:ln>
          </c:spPr>
          <c:invertIfNegative val="0"/>
          <c:dLbls>
            <c:spPr>
              <a:noFill/>
              <a:ln w="25400">
                <a:noFill/>
              </a:ln>
            </c:spPr>
            <c:txPr>
              <a:bodyPr wrap="square" lIns="38100" tIns="19050" rIns="38100" bIns="19050" anchor="ctr">
                <a:spAutoFit/>
              </a:bodyPr>
              <a:lstStyle/>
              <a:p>
                <a:pPr>
                  <a:defRPr sz="1000" b="0" i="0" u="none" strike="noStrike" baseline="0">
                    <a:solidFill>
                      <a:srgbClr val="000000"/>
                    </a:solidFill>
                    <a:latin typeface="Swis721 Lt BT"/>
                    <a:ea typeface="Swis721 Lt BT"/>
                    <a:cs typeface="Swis721 Lt BT"/>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'Datos (informe)'!$B$2:$H$2</c:f>
              <c:numCache>
                <c:formatCode>General</c:formatCode>
                <c:ptCount val="7"/>
                <c:pt idx="0">
                  <c:v>2010</c:v>
                </c:pt>
                <c:pt idx="1">
                  <c:v>2011</c:v>
                </c:pt>
                <c:pt idx="2">
                  <c:v>2012</c:v>
                </c:pt>
                <c:pt idx="3">
                  <c:v>2013</c:v>
                </c:pt>
                <c:pt idx="4">
                  <c:v>2014</c:v>
                </c:pt>
                <c:pt idx="5">
                  <c:v>2015</c:v>
                </c:pt>
                <c:pt idx="6">
                  <c:v>2016</c:v>
                </c:pt>
              </c:numCache>
            </c:numRef>
          </c:cat>
          <c:val>
            <c:numRef>
              <c:f>'Datos (informe)'!$B$4:$H$4</c:f>
              <c:numCache>
                <c:formatCode>_-* #,##0\ _€_-;\-* #,##0\ _€_-;_-* "-"??\ _€_-;_-@_-</c:formatCode>
                <c:ptCount val="7"/>
                <c:pt idx="0">
                  <c:v>10298.911499001528</c:v>
                </c:pt>
                <c:pt idx="1">
                  <c:v>11070.387687100127</c:v>
                </c:pt>
                <c:pt idx="2">
                  <c:v>11473.082339039862</c:v>
                </c:pt>
                <c:pt idx="3">
                  <c:v>11880.37494667741</c:v>
                </c:pt>
                <c:pt idx="4">
                  <c:v>12496.182311347799</c:v>
                </c:pt>
                <c:pt idx="5">
                  <c:v>13333.690733175972</c:v>
                </c:pt>
                <c:pt idx="6">
                  <c:v>14602</c:v>
                </c:pt>
              </c:numCache>
            </c:numRef>
          </c:val>
          <c:extLst>
            <c:ext xmlns:c16="http://schemas.microsoft.com/office/drawing/2014/chart" uri="{C3380CC4-5D6E-409C-BE32-E72D297353CC}">
              <c16:uniqueId val="{00000000-D0F3-4633-A4D7-4458B55D6BAD}"/>
            </c:ext>
          </c:extLst>
        </c:ser>
        <c:dLbls>
          <c:showLegendKey val="0"/>
          <c:showVal val="1"/>
          <c:showCatName val="0"/>
          <c:showSerName val="0"/>
          <c:showPercent val="0"/>
          <c:showBubbleSize val="0"/>
        </c:dLbls>
        <c:gapWidth val="100"/>
        <c:axId val="443829864"/>
        <c:axId val="1"/>
      </c:barChart>
      <c:lineChart>
        <c:grouping val="standard"/>
        <c:varyColors val="0"/>
        <c:ser>
          <c:idx val="0"/>
          <c:order val="1"/>
          <c:spPr>
            <a:ln w="38100">
              <a:solidFill>
                <a:srgbClr val="000000"/>
              </a:solidFill>
              <a:prstDash val="solid"/>
            </a:ln>
          </c:spPr>
          <c:marker>
            <c:symbol val="none"/>
          </c:marker>
          <c:dLbls>
            <c:spPr>
              <a:noFill/>
              <a:ln w="25400">
                <a:noFill/>
              </a:ln>
            </c:spPr>
            <c:txPr>
              <a:bodyPr wrap="square" lIns="38100" tIns="19050" rIns="38100" bIns="19050" anchor="ctr">
                <a:spAutoFit/>
              </a:bodyPr>
              <a:lstStyle/>
              <a:p>
                <a:pPr>
                  <a:defRPr sz="1050" b="1" i="0" u="none" strike="noStrike" baseline="0">
                    <a:solidFill>
                      <a:srgbClr val="000000"/>
                    </a:solidFill>
                    <a:latin typeface="Swis721 Lt BT"/>
                    <a:ea typeface="Swis721 Lt BT"/>
                    <a:cs typeface="Swis721 Lt BT"/>
                  </a:defRPr>
                </a:pPr>
                <a:endParaRPr lang="es-E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'Datos (informe)'!$B$6:$H$6</c:f>
              <c:numCache>
                <c:formatCode>0.0</c:formatCode>
                <c:ptCount val="7"/>
                <c:pt idx="1">
                  <c:v>7.4908517096529348</c:v>
                </c:pt>
                <c:pt idx="2">
                  <c:v>3.6375840062853326</c:v>
                </c:pt>
                <c:pt idx="3">
                  <c:v>3.5499841768906304</c:v>
                </c:pt>
                <c:pt idx="4">
                  <c:v>5.1834000815152104</c:v>
                </c:pt>
                <c:pt idx="5">
                  <c:v>6.7021143014825535</c:v>
                </c:pt>
                <c:pt idx="6">
                  <c:v>9.5120645304027427</c:v>
                </c:pt>
              </c:numCache>
            </c:numRef>
          </c:val>
          <c:smooth val="1"/>
          <c:extLst>
            <c:ext xmlns:c16="http://schemas.microsoft.com/office/drawing/2014/chart" uri="{C3380CC4-5D6E-409C-BE32-E72D297353CC}">
              <c16:uniqueId val="{00000001-D0F3-4633-A4D7-4458B55D6BAD}"/>
            </c:ext>
          </c:extLst>
        </c:ser>
        <c:dLbls>
          <c:showLegendKey val="0"/>
          <c:showVal val="1"/>
          <c:showCatName val="0"/>
          <c:showSerName val="0"/>
          <c:showPercent val="0"/>
          <c:showBubbleSize val="0"/>
        </c:dLbls>
        <c:marker val="1"/>
        <c:smooth val="0"/>
        <c:axId val="3"/>
        <c:axId val="4"/>
      </c:lineChart>
      <c:catAx>
        <c:axId val="443829864"/>
        <c:scaling>
          <c:orientation val="minMax"/>
        </c:scaling>
        <c:delete val="0"/>
        <c:axPos val="b"/>
        <c:numFmt formatCode="General" sourceLinked="1"/>
        <c:majorTickMark val="cross"/>
        <c:minorTickMark val="none"/>
        <c:tickLblPos val="nextTo"/>
        <c:spPr>
          <a:ln w="9525">
            <a:noFill/>
          </a:ln>
        </c:spPr>
        <c:txPr>
          <a:bodyPr rot="0" vert="horz"/>
          <a:lstStyle/>
          <a:p>
            <a:pPr>
              <a:defRPr sz="900" b="0" i="0" u="none" strike="noStrike" baseline="0">
                <a:solidFill>
                  <a:srgbClr val="000000"/>
                </a:solidFill>
                <a:latin typeface="Swis721 Lt BT"/>
                <a:ea typeface="Swis721 Lt BT"/>
                <a:cs typeface="Swis721 Lt BT"/>
              </a:defRPr>
            </a:pPr>
            <a:endParaRPr lang="es-ES"/>
          </a:p>
        </c:txPr>
        <c:crossAx val="1"/>
        <c:crosses val="autoZero"/>
        <c:auto val="1"/>
        <c:lblAlgn val="ctr"/>
        <c:lblOffset val="100"/>
        <c:tickLblSkip val="1"/>
        <c:tickMarkSkip val="1"/>
        <c:noMultiLvlLbl val="0"/>
      </c:catAx>
      <c:valAx>
        <c:axId val="1"/>
        <c:scaling>
          <c:orientation val="minMax"/>
          <c:min val="0"/>
        </c:scaling>
        <c:delete val="0"/>
        <c:axPos val="l"/>
        <c:numFmt formatCode="_-* #,##0\ _€_-;\-* #,##0\ _€_-;_-* &quot;-&quot;??\ _€_-;_-@_-" sourceLinked="1"/>
        <c:majorTickMark val="cross"/>
        <c:minorTickMark val="none"/>
        <c:tickLblPos val="nextTo"/>
        <c:spPr>
          <a:ln w="9525">
            <a:noFill/>
          </a:ln>
        </c:spPr>
        <c:txPr>
          <a:bodyPr rot="0" vert="horz"/>
          <a:lstStyle/>
          <a:p>
            <a:pPr>
              <a:defRPr sz="900" b="0" i="0" u="none" strike="noStrike" baseline="0">
                <a:solidFill>
                  <a:srgbClr val="000000"/>
                </a:solidFill>
                <a:latin typeface="Swis721 Lt BT"/>
                <a:ea typeface="Swis721 Lt BT"/>
                <a:cs typeface="Swis721 Lt BT"/>
              </a:defRPr>
            </a:pPr>
            <a:endParaRPr lang="es-ES"/>
          </a:p>
        </c:txPr>
        <c:crossAx val="443829864"/>
        <c:crosses val="autoZero"/>
        <c:crossBetween val="between"/>
      </c:valAx>
      <c:catAx>
        <c:axId val="3"/>
        <c:scaling>
          <c:orientation val="minMax"/>
        </c:scaling>
        <c:delete val="1"/>
        <c:axPos val="b"/>
        <c:majorTickMark val="out"/>
        <c:minorTickMark val="none"/>
        <c:tickLblPos val="nextTo"/>
        <c:crossAx val="4"/>
        <c:crosses val="autoZero"/>
        <c:auto val="0"/>
        <c:lblAlgn val="ctr"/>
        <c:lblOffset val="100"/>
        <c:noMultiLvlLbl val="0"/>
      </c:catAx>
      <c:valAx>
        <c:axId val="4"/>
        <c:scaling>
          <c:orientation val="minMax"/>
          <c:max val="14"/>
        </c:scaling>
        <c:delete val="0"/>
        <c:axPos val="r"/>
        <c:numFmt formatCode="0.0" sourceLinked="0"/>
        <c:majorTickMark val="cross"/>
        <c:minorTickMark val="none"/>
        <c:tickLblPos val="nextTo"/>
        <c:spPr>
          <a:ln w="9525">
            <a:noFill/>
          </a:ln>
        </c:spPr>
        <c:txPr>
          <a:bodyPr rot="0" vert="horz"/>
          <a:lstStyle/>
          <a:p>
            <a:pPr>
              <a:defRPr sz="900" b="0" i="0" u="none" strike="noStrike" baseline="0">
                <a:solidFill>
                  <a:srgbClr val="000000"/>
                </a:solidFill>
                <a:latin typeface="Swis721 Lt BT"/>
                <a:ea typeface="Swis721 Lt BT"/>
                <a:cs typeface="Swis721 Lt BT"/>
              </a:defRPr>
            </a:pPr>
            <a:endParaRPr lang="es-ES"/>
          </a:p>
        </c:txPr>
        <c:crossAx val="3"/>
        <c:crosses val="max"/>
        <c:crossBetween val="between"/>
      </c:valAx>
      <c:spPr>
        <a:noFill/>
        <a:ln w="25400">
          <a:noFill/>
        </a:ln>
      </c:spPr>
    </c:plotArea>
    <c:plotVisOnly val="1"/>
    <c:dispBlanksAs val="gap"/>
    <c:showDLblsOverMax val="0"/>
  </c:chart>
  <c:spPr>
    <a:noFill/>
    <a:ln w="9525">
      <a:noFill/>
    </a:ln>
  </c:spPr>
  <c:txPr>
    <a:bodyPr/>
    <a:lstStyle/>
    <a:p>
      <a:pPr>
        <a:defRPr sz="900" b="0" i="0" u="none" strike="noStrike" baseline="0">
          <a:solidFill>
            <a:srgbClr val="000000"/>
          </a:solidFill>
          <a:latin typeface="Swis721 Lt BT"/>
          <a:ea typeface="Swis721 Lt BT"/>
          <a:cs typeface="Swis721 Lt BT"/>
        </a:defRPr>
      </a:pPr>
      <a:endParaRPr lang="es-E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274089935760172"/>
          <c:y val="0.38461538461538464"/>
          <c:w val="0.83297644539614557"/>
          <c:h val="0.48601398601398599"/>
        </c:manualLayout>
      </c:layout>
      <c:barChart>
        <c:barDir val="col"/>
        <c:grouping val="clustered"/>
        <c:varyColors val="0"/>
        <c:ser>
          <c:idx val="1"/>
          <c:order val="0"/>
          <c:spPr>
            <a:solidFill>
              <a:srgbClr val="FFC000"/>
            </a:solidFill>
            <a:ln w="25400">
              <a:noFill/>
            </a:ln>
          </c:spPr>
          <c:invertIfNegative val="0"/>
          <c:dLbls>
            <c:numFmt formatCode="0.0%" sourceLinked="0"/>
            <c:spPr>
              <a:noFill/>
              <a:ln w="25400">
                <a:noFill/>
              </a:ln>
            </c:spPr>
            <c:txPr>
              <a:bodyPr wrap="square" lIns="38100" tIns="19050" rIns="38100" bIns="19050" anchor="ctr">
                <a:spAutoFit/>
              </a:bodyPr>
              <a:lstStyle/>
              <a:p>
                <a:pPr>
                  <a:defRPr sz="1000" b="0" i="0" u="none" strike="noStrike" baseline="0">
                    <a:solidFill>
                      <a:srgbClr val="000000"/>
                    </a:solidFill>
                    <a:latin typeface="Swis721 Lt BT"/>
                    <a:ea typeface="Swis721 Lt BT"/>
                    <a:cs typeface="Swis721 Lt BT"/>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'Datos (informe)'!$B$2:$H$2</c:f>
              <c:numCache>
                <c:formatCode>General</c:formatCode>
                <c:ptCount val="7"/>
                <c:pt idx="0">
                  <c:v>2010</c:v>
                </c:pt>
                <c:pt idx="1">
                  <c:v>2011</c:v>
                </c:pt>
                <c:pt idx="2">
                  <c:v>2012</c:v>
                </c:pt>
                <c:pt idx="3">
                  <c:v>2013</c:v>
                </c:pt>
                <c:pt idx="4">
                  <c:v>2014</c:v>
                </c:pt>
                <c:pt idx="5">
                  <c:v>2015</c:v>
                </c:pt>
                <c:pt idx="6">
                  <c:v>2016</c:v>
                </c:pt>
              </c:numCache>
            </c:numRef>
          </c:cat>
          <c:val>
            <c:numRef>
              <c:f>'Datos (informe)'!$B$8:$H$8</c:f>
              <c:numCache>
                <c:formatCode>0.0%</c:formatCode>
                <c:ptCount val="7"/>
                <c:pt idx="0">
                  <c:v>0.24967849281919133</c:v>
                </c:pt>
                <c:pt idx="1">
                  <c:v>0.26969623977919027</c:v>
                </c:pt>
                <c:pt idx="2">
                  <c:v>0.2882729925657575</c:v>
                </c:pt>
                <c:pt idx="3">
                  <c:v>0.30034380561405272</c:v>
                </c:pt>
                <c:pt idx="4">
                  <c:v>0.31446248677433009</c:v>
                </c:pt>
                <c:pt idx="5">
                  <c:v>0.32616349940251232</c:v>
                </c:pt>
                <c:pt idx="6">
                  <c:v>0.34262569871647386</c:v>
                </c:pt>
              </c:numCache>
            </c:numRef>
          </c:val>
          <c:extLst>
            <c:ext xmlns:c16="http://schemas.microsoft.com/office/drawing/2014/chart" uri="{C3380CC4-5D6E-409C-BE32-E72D297353CC}">
              <c16:uniqueId val="{00000000-D4AD-477A-8C0C-50BFEE314144}"/>
            </c:ext>
          </c:extLst>
        </c:ser>
        <c:dLbls>
          <c:showLegendKey val="0"/>
          <c:showVal val="1"/>
          <c:showCatName val="0"/>
          <c:showSerName val="0"/>
          <c:showPercent val="0"/>
          <c:showBubbleSize val="0"/>
        </c:dLbls>
        <c:gapWidth val="100"/>
        <c:axId val="769677920"/>
        <c:axId val="1"/>
      </c:barChart>
      <c:catAx>
        <c:axId val="769677920"/>
        <c:scaling>
          <c:orientation val="minMax"/>
        </c:scaling>
        <c:delete val="0"/>
        <c:axPos val="b"/>
        <c:numFmt formatCode="General" sourceLinked="1"/>
        <c:majorTickMark val="cross"/>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Swis721 Lt BT"/>
                <a:ea typeface="Swis721 Lt BT"/>
                <a:cs typeface="Swis721 Lt BT"/>
              </a:defRPr>
            </a:pPr>
            <a:endParaRPr lang="es-ES"/>
          </a:p>
        </c:txPr>
        <c:crossAx val="1"/>
        <c:crosses val="autoZero"/>
        <c:auto val="1"/>
        <c:lblAlgn val="ctr"/>
        <c:lblOffset val="100"/>
        <c:tickLblSkip val="1"/>
        <c:tickMarkSkip val="1"/>
        <c:noMultiLvlLbl val="0"/>
      </c:catAx>
      <c:valAx>
        <c:axId val="1"/>
        <c:scaling>
          <c:orientation val="minMax"/>
          <c:max val="0.36000000000000004"/>
          <c:min val="0"/>
        </c:scaling>
        <c:delete val="0"/>
        <c:axPos val="l"/>
        <c:numFmt formatCode="0.0%" sourceLinked="1"/>
        <c:majorTickMark val="cross"/>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Swis721 Lt BT"/>
                <a:ea typeface="Swis721 Lt BT"/>
                <a:cs typeface="Swis721 Lt BT"/>
              </a:defRPr>
            </a:pPr>
            <a:endParaRPr lang="es-ES"/>
          </a:p>
        </c:txPr>
        <c:crossAx val="769677920"/>
        <c:crosses val="autoZero"/>
        <c:crossBetween val="between"/>
      </c:valAx>
      <c:spPr>
        <a:noFill/>
        <a:ln w="25400">
          <a:noFill/>
        </a:ln>
      </c:spPr>
    </c:plotArea>
    <c:plotVisOnly val="1"/>
    <c:dispBlanksAs val="gap"/>
    <c:showDLblsOverMax val="0"/>
  </c:chart>
  <c:spPr>
    <a:noFill/>
    <a:ln w="9525">
      <a:noFill/>
    </a:ln>
  </c:spPr>
  <c:txPr>
    <a:bodyPr/>
    <a:lstStyle/>
    <a:p>
      <a:pPr>
        <a:defRPr sz="900" b="0" i="0" u="none" strike="noStrike" baseline="0">
          <a:solidFill>
            <a:srgbClr val="000000"/>
          </a:solidFill>
          <a:latin typeface="Swis721 Lt BT"/>
          <a:ea typeface="Swis721 Lt BT"/>
          <a:cs typeface="Swis721 Lt BT"/>
        </a:defRPr>
      </a:pPr>
      <a:endParaRPr lang="es-E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776377952755905"/>
          <c:y val="0.30272551606724835"/>
          <c:w val="0.77087794432548185"/>
          <c:h val="0.55244755244755239"/>
        </c:manualLayout>
      </c:layout>
      <c:barChart>
        <c:barDir val="col"/>
        <c:grouping val="clustered"/>
        <c:varyColors val="0"/>
        <c:ser>
          <c:idx val="1"/>
          <c:order val="0"/>
          <c:spPr>
            <a:solidFill>
              <a:srgbClr val="FFC000"/>
            </a:solidFill>
            <a:ln w="25400">
              <a:noFill/>
            </a:ln>
          </c:spPr>
          <c:invertIfNegative val="0"/>
          <c:dLbls>
            <c:dLbl>
              <c:idx val="6"/>
              <c:numFmt formatCode="#,##0" sourceLinked="0"/>
              <c:spPr>
                <a:noFill/>
                <a:ln w="25400">
                  <a:noFill/>
                </a:ln>
              </c:spPr>
              <c:txPr>
                <a:bodyPr wrap="square" lIns="38100" tIns="19050" rIns="38100" bIns="19050" anchor="ctr">
                  <a:spAutoFit/>
                </a:bodyPr>
                <a:lstStyle/>
                <a:p>
                  <a:pPr>
                    <a:defRPr sz="1000" b="0" i="0" u="none" strike="noStrike" baseline="0">
                      <a:solidFill>
                        <a:srgbClr val="000000"/>
                      </a:solidFill>
                      <a:latin typeface="Swis721 Lt BT"/>
                      <a:ea typeface="Swis721 Lt BT"/>
                      <a:cs typeface="Swis721 Lt BT"/>
                    </a:defRPr>
                  </a:pPr>
                  <a:endParaRPr lang="es-ES"/>
                </a:p>
              </c:txPr>
              <c:showLegendKey val="0"/>
              <c:showVal val="1"/>
              <c:showCatName val="0"/>
              <c:showSerName val="0"/>
              <c:showPercent val="0"/>
              <c:showBubbleSize val="0"/>
              <c:extLst>
                <c:ext xmlns:c16="http://schemas.microsoft.com/office/drawing/2014/chart" uri="{C3380CC4-5D6E-409C-BE32-E72D297353CC}">
                  <c16:uniqueId val="{00000000-C9D3-4C22-B509-FE886EDEDC8E}"/>
                </c:ext>
              </c:extLst>
            </c:dLbl>
            <c:spPr>
              <a:noFill/>
              <a:ln w="25400">
                <a:noFill/>
              </a:ln>
            </c:spPr>
            <c:txPr>
              <a:bodyPr wrap="square" lIns="38100" tIns="19050" rIns="38100" bIns="19050" anchor="ctr">
                <a:spAutoFit/>
              </a:bodyPr>
              <a:lstStyle/>
              <a:p>
                <a:pPr>
                  <a:defRPr sz="1000" b="0" i="0" u="none" strike="noStrike" baseline="0">
                    <a:solidFill>
                      <a:srgbClr val="000000"/>
                    </a:solidFill>
                    <a:latin typeface="Swis721 Lt BT"/>
                    <a:ea typeface="Swis721 Lt BT"/>
                    <a:cs typeface="Swis721 Lt BT"/>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'Datos (informe)'!$B$2:$H$2</c:f>
              <c:numCache>
                <c:formatCode>General</c:formatCode>
                <c:ptCount val="7"/>
                <c:pt idx="0">
                  <c:v>2010</c:v>
                </c:pt>
                <c:pt idx="1">
                  <c:v>2011</c:v>
                </c:pt>
                <c:pt idx="2">
                  <c:v>2012</c:v>
                </c:pt>
                <c:pt idx="3">
                  <c:v>2013</c:v>
                </c:pt>
                <c:pt idx="4">
                  <c:v>2014</c:v>
                </c:pt>
                <c:pt idx="5">
                  <c:v>2015</c:v>
                </c:pt>
                <c:pt idx="6">
                  <c:v>2016</c:v>
                </c:pt>
              </c:numCache>
            </c:numRef>
          </c:cat>
          <c:val>
            <c:numRef>
              <c:f>'Datos (informe)'!$B$11:$H$11</c:f>
              <c:numCache>
                <c:formatCode>_-* #,##0\ _€_-;\-* #,##0\ _€_-;_-* "-"??\ _€_-;_-@_-</c:formatCode>
                <c:ptCount val="7"/>
                <c:pt idx="0">
                  <c:v>239.20892766090216</c:v>
                </c:pt>
                <c:pt idx="1">
                  <c:v>245.79900729994358</c:v>
                </c:pt>
                <c:pt idx="2">
                  <c:v>251.37905967541971</c:v>
                </c:pt>
                <c:pt idx="3">
                  <c:v>260.32025630991996</c:v>
                </c:pt>
                <c:pt idx="4">
                  <c:v>273.29405179128406</c:v>
                </c:pt>
                <c:pt idx="5">
                  <c:v>291.86192618153063</c:v>
                </c:pt>
                <c:pt idx="6" formatCode="_-* #,##0.000\ _€_-;\-* #,##0.000\ _€_-;_-* &quot;-&quot;??\ _€_-;_-@_-">
                  <c:v>312.46566362520042</c:v>
                </c:pt>
              </c:numCache>
            </c:numRef>
          </c:val>
          <c:extLst>
            <c:ext xmlns:c16="http://schemas.microsoft.com/office/drawing/2014/chart" uri="{C3380CC4-5D6E-409C-BE32-E72D297353CC}">
              <c16:uniqueId val="{00000000-6421-466C-AE2B-6BACA7A7B288}"/>
            </c:ext>
          </c:extLst>
        </c:ser>
        <c:dLbls>
          <c:showLegendKey val="0"/>
          <c:showVal val="1"/>
          <c:showCatName val="0"/>
          <c:showSerName val="0"/>
          <c:showPercent val="0"/>
          <c:showBubbleSize val="0"/>
        </c:dLbls>
        <c:gapWidth val="100"/>
        <c:axId val="738128104"/>
        <c:axId val="1"/>
      </c:barChart>
      <c:lineChart>
        <c:grouping val="standard"/>
        <c:varyColors val="0"/>
        <c:ser>
          <c:idx val="0"/>
          <c:order val="1"/>
          <c:spPr>
            <a:ln w="38100">
              <a:solidFill>
                <a:srgbClr val="000000"/>
              </a:solidFill>
              <a:prstDash val="solid"/>
            </a:ln>
          </c:spPr>
          <c:marker>
            <c:symbol val="none"/>
          </c:marker>
          <c:dLbls>
            <c:dLbl>
              <c:idx val="3"/>
              <c:spPr>
                <a:noFill/>
                <a:ln w="25400">
                  <a:noFill/>
                </a:ln>
              </c:spPr>
              <c:txPr>
                <a:bodyPr/>
                <a:lstStyle/>
                <a:p>
                  <a:pPr>
                    <a:defRPr sz="1100" b="1" i="0" u="none" strike="noStrike" baseline="0">
                      <a:solidFill>
                        <a:srgbClr val="000000"/>
                      </a:solidFill>
                      <a:latin typeface="Swis721 Lt BT"/>
                      <a:ea typeface="Swis721 Lt BT"/>
                      <a:cs typeface="Swis721 Lt BT"/>
                    </a:defRPr>
                  </a:pPr>
                  <a:endParaRPr lang="es-ES"/>
                </a:p>
              </c:txPr>
              <c:dLblPos val="b"/>
              <c:showLegendKey val="0"/>
              <c:showVal val="1"/>
              <c:showCatName val="0"/>
              <c:showSerName val="0"/>
              <c:showPercent val="0"/>
              <c:showBubbleSize val="0"/>
              <c:extLst>
                <c:ext xmlns:c16="http://schemas.microsoft.com/office/drawing/2014/chart" uri="{C3380CC4-5D6E-409C-BE32-E72D297353CC}">
                  <c16:uniqueId val="{00000001-6421-466C-AE2B-6BACA7A7B288}"/>
                </c:ext>
              </c:extLst>
            </c:dLbl>
            <c:dLbl>
              <c:idx val="4"/>
              <c:spPr>
                <a:noFill/>
                <a:ln w="25400">
                  <a:noFill/>
                </a:ln>
              </c:spPr>
              <c:txPr>
                <a:bodyPr/>
                <a:lstStyle/>
                <a:p>
                  <a:pPr>
                    <a:defRPr sz="1100" b="1" i="0" u="none" strike="noStrike" baseline="0">
                      <a:solidFill>
                        <a:srgbClr val="000000"/>
                      </a:solidFill>
                      <a:latin typeface="Swis721 Lt BT"/>
                      <a:ea typeface="Swis721 Lt BT"/>
                      <a:cs typeface="Swis721 Lt BT"/>
                    </a:defRPr>
                  </a:pPr>
                  <a:endParaRPr lang="es-ES"/>
                </a:p>
              </c:txPr>
              <c:dLblPos val="b"/>
              <c:showLegendKey val="0"/>
              <c:showVal val="1"/>
              <c:showCatName val="0"/>
              <c:showSerName val="0"/>
              <c:showPercent val="0"/>
              <c:showBubbleSize val="0"/>
              <c:extLst>
                <c:ext xmlns:c16="http://schemas.microsoft.com/office/drawing/2014/chart" uri="{C3380CC4-5D6E-409C-BE32-E72D297353CC}">
                  <c16:uniqueId val="{00000002-6421-466C-AE2B-6BACA7A7B288}"/>
                </c:ext>
              </c:extLst>
            </c:dLbl>
            <c:spPr>
              <a:noFill/>
              <a:ln w="25400">
                <a:noFill/>
              </a:ln>
            </c:spPr>
            <c:txPr>
              <a:bodyPr wrap="square" lIns="38100" tIns="19050" rIns="38100" bIns="19050" anchor="ctr">
                <a:spAutoFit/>
              </a:bodyPr>
              <a:lstStyle/>
              <a:p>
                <a:pPr>
                  <a:defRPr sz="1100" b="1" i="0" u="none" strike="noStrike" baseline="0">
                    <a:solidFill>
                      <a:srgbClr val="000000"/>
                    </a:solidFill>
                    <a:latin typeface="Swis721 Lt BT"/>
                    <a:ea typeface="Swis721 Lt BT"/>
                    <a:cs typeface="Swis721 Lt BT"/>
                  </a:defRPr>
                </a:pPr>
                <a:endParaRPr lang="es-E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'Datos (informe)'!$B$13:$H$13</c:f>
              <c:numCache>
                <c:formatCode>0.0</c:formatCode>
                <c:ptCount val="7"/>
                <c:pt idx="1">
                  <c:v>2.7549471934356085</c:v>
                </c:pt>
                <c:pt idx="2">
                  <c:v>2.2701688004243659</c:v>
                </c:pt>
                <c:pt idx="3">
                  <c:v>3.5568581750783368</c:v>
                </c:pt>
                <c:pt idx="4">
                  <c:v>4.9837825397338165</c:v>
                </c:pt>
                <c:pt idx="5">
                  <c:v>6.7941011773014814</c:v>
                </c:pt>
                <c:pt idx="6">
                  <c:v>7.0594125493623983</c:v>
                </c:pt>
              </c:numCache>
            </c:numRef>
          </c:val>
          <c:smooth val="1"/>
          <c:extLst>
            <c:ext xmlns:c16="http://schemas.microsoft.com/office/drawing/2014/chart" uri="{C3380CC4-5D6E-409C-BE32-E72D297353CC}">
              <c16:uniqueId val="{00000003-6421-466C-AE2B-6BACA7A7B288}"/>
            </c:ext>
          </c:extLst>
        </c:ser>
        <c:dLbls>
          <c:showLegendKey val="0"/>
          <c:showVal val="1"/>
          <c:showCatName val="0"/>
          <c:showSerName val="0"/>
          <c:showPercent val="0"/>
          <c:showBubbleSize val="0"/>
        </c:dLbls>
        <c:marker val="1"/>
        <c:smooth val="0"/>
        <c:axId val="3"/>
        <c:axId val="4"/>
      </c:lineChart>
      <c:catAx>
        <c:axId val="738128104"/>
        <c:scaling>
          <c:orientation val="minMax"/>
        </c:scaling>
        <c:delete val="0"/>
        <c:axPos val="b"/>
        <c:numFmt formatCode="General" sourceLinked="1"/>
        <c:majorTickMark val="cross"/>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Swis721 Lt BT"/>
                <a:ea typeface="Swis721 Lt BT"/>
                <a:cs typeface="Swis721 Lt BT"/>
              </a:defRPr>
            </a:pPr>
            <a:endParaRPr lang="es-ES"/>
          </a:p>
        </c:txPr>
        <c:crossAx val="1"/>
        <c:crosses val="autoZero"/>
        <c:auto val="1"/>
        <c:lblAlgn val="ctr"/>
        <c:lblOffset val="100"/>
        <c:tickLblSkip val="1"/>
        <c:tickMarkSkip val="1"/>
        <c:noMultiLvlLbl val="0"/>
      </c:catAx>
      <c:valAx>
        <c:axId val="1"/>
        <c:scaling>
          <c:orientation val="minMax"/>
          <c:max val="350"/>
          <c:min val="0"/>
        </c:scaling>
        <c:delete val="0"/>
        <c:axPos val="l"/>
        <c:numFmt formatCode="_-* #,##0\ _€_-;\-* #,##0\ _€_-;_-* &quot;-&quot;??\ _€_-;_-@_-" sourceLinked="1"/>
        <c:majorTickMark val="cross"/>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Swis721 Lt BT"/>
                <a:ea typeface="Swis721 Lt BT"/>
                <a:cs typeface="Swis721 Lt BT"/>
              </a:defRPr>
            </a:pPr>
            <a:endParaRPr lang="es-ES"/>
          </a:p>
        </c:txPr>
        <c:crossAx val="738128104"/>
        <c:crosses val="autoZero"/>
        <c:crossBetween val="between"/>
      </c:valAx>
      <c:catAx>
        <c:axId val="3"/>
        <c:scaling>
          <c:orientation val="minMax"/>
        </c:scaling>
        <c:delete val="1"/>
        <c:axPos val="b"/>
        <c:majorTickMark val="out"/>
        <c:minorTickMark val="none"/>
        <c:tickLblPos val="nextTo"/>
        <c:crossAx val="4"/>
        <c:crosses val="autoZero"/>
        <c:auto val="0"/>
        <c:lblAlgn val="ctr"/>
        <c:lblOffset val="100"/>
        <c:noMultiLvlLbl val="0"/>
      </c:catAx>
      <c:valAx>
        <c:axId val="4"/>
        <c:scaling>
          <c:orientation val="minMax"/>
          <c:max val="10"/>
          <c:min val="0"/>
        </c:scaling>
        <c:delete val="0"/>
        <c:axPos val="r"/>
        <c:numFmt formatCode="0.0" sourceLinked="0"/>
        <c:majorTickMark val="cross"/>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Swis721 Lt BT"/>
                <a:ea typeface="Swis721 Lt BT"/>
                <a:cs typeface="Swis721 Lt BT"/>
              </a:defRPr>
            </a:pPr>
            <a:endParaRPr lang="es-ES"/>
          </a:p>
        </c:txPr>
        <c:crossAx val="3"/>
        <c:crosses val="max"/>
        <c:crossBetween val="between"/>
        <c:majorUnit val="4"/>
      </c:valAx>
      <c:spPr>
        <a:noFill/>
        <a:ln w="25400">
          <a:noFill/>
        </a:ln>
      </c:spPr>
    </c:plotArea>
    <c:plotVisOnly val="1"/>
    <c:dispBlanksAs val="gap"/>
    <c:showDLblsOverMax val="0"/>
  </c:chart>
  <c:spPr>
    <a:noFill/>
    <a:ln w="9525">
      <a:noFill/>
    </a:ln>
  </c:spPr>
  <c:txPr>
    <a:bodyPr/>
    <a:lstStyle/>
    <a:p>
      <a:pPr>
        <a:defRPr sz="900" b="0" i="0" u="none" strike="noStrike" baseline="0">
          <a:solidFill>
            <a:srgbClr val="000000"/>
          </a:solidFill>
          <a:latin typeface="Swis721 Lt BT"/>
          <a:ea typeface="Swis721 Lt BT"/>
          <a:cs typeface="Swis721 Lt BT"/>
        </a:defRPr>
      </a:pPr>
      <a:endParaRPr lang="es-E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276231263383298"/>
          <c:y val="0.30069930069930068"/>
          <c:w val="0.82655246252676662"/>
          <c:h val="0.59440559440559437"/>
        </c:manualLayout>
      </c:layout>
      <c:barChart>
        <c:barDir val="col"/>
        <c:grouping val="clustered"/>
        <c:varyColors val="0"/>
        <c:ser>
          <c:idx val="1"/>
          <c:order val="0"/>
          <c:spPr>
            <a:solidFill>
              <a:srgbClr val="FFC000"/>
            </a:solidFill>
            <a:ln w="25400">
              <a:noFill/>
            </a:ln>
          </c:spPr>
          <c:invertIfNegative val="0"/>
          <c:dLbls>
            <c:spPr>
              <a:noFill/>
              <a:ln w="25400">
                <a:noFill/>
              </a:ln>
            </c:spPr>
            <c:txPr>
              <a:bodyPr wrap="square" lIns="38100" tIns="19050" rIns="38100" bIns="19050" anchor="ctr">
                <a:spAutoFit/>
              </a:bodyPr>
              <a:lstStyle/>
              <a:p>
                <a:pPr>
                  <a:defRPr sz="1000" b="0" i="0" u="none" strike="noStrike" baseline="0">
                    <a:solidFill>
                      <a:srgbClr val="000000"/>
                    </a:solidFill>
                    <a:latin typeface="Swis721 Lt BT"/>
                    <a:ea typeface="Swis721 Lt BT"/>
                    <a:cs typeface="Swis721 Lt BT"/>
                  </a:defRPr>
                </a:pPr>
                <a:endParaRPr lang="es-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'Datos (informe)'!$B$2:$H$2</c:f>
              <c:numCache>
                <c:formatCode>General</c:formatCode>
                <c:ptCount val="7"/>
                <c:pt idx="0">
                  <c:v>2010</c:v>
                </c:pt>
                <c:pt idx="1">
                  <c:v>2011</c:v>
                </c:pt>
                <c:pt idx="2">
                  <c:v>2012</c:v>
                </c:pt>
                <c:pt idx="3">
                  <c:v>2013</c:v>
                </c:pt>
                <c:pt idx="4">
                  <c:v>2014</c:v>
                </c:pt>
                <c:pt idx="5">
                  <c:v>2015</c:v>
                </c:pt>
                <c:pt idx="6">
                  <c:v>2016</c:v>
                </c:pt>
              </c:numCache>
            </c:numRef>
          </c:cat>
          <c:val>
            <c:numRef>
              <c:f>'Datos (informe)'!$B$15:$H$15</c:f>
              <c:numCache>
                <c:formatCode>0.0%</c:formatCode>
                <c:ptCount val="7"/>
                <c:pt idx="0">
                  <c:v>0.30184091818410369</c:v>
                </c:pt>
                <c:pt idx="1">
                  <c:v>0.31847500297997355</c:v>
                </c:pt>
                <c:pt idx="2">
                  <c:v>0.33924299551338694</c:v>
                </c:pt>
                <c:pt idx="3">
                  <c:v>0.35558018892216897</c:v>
                </c:pt>
                <c:pt idx="4">
                  <c:v>0.36901708316403459</c:v>
                </c:pt>
                <c:pt idx="5">
                  <c:v>0.38276973925446639</c:v>
                </c:pt>
                <c:pt idx="6">
                  <c:v>0.39693300765396394</c:v>
                </c:pt>
              </c:numCache>
            </c:numRef>
          </c:val>
          <c:extLst>
            <c:ext xmlns:c16="http://schemas.microsoft.com/office/drawing/2014/chart" uri="{C3380CC4-5D6E-409C-BE32-E72D297353CC}">
              <c16:uniqueId val="{00000000-84EC-4D04-B88A-DC5C0D815F48}"/>
            </c:ext>
          </c:extLst>
        </c:ser>
        <c:dLbls>
          <c:showLegendKey val="0"/>
          <c:showVal val="1"/>
          <c:showCatName val="0"/>
          <c:showSerName val="0"/>
          <c:showPercent val="0"/>
          <c:showBubbleSize val="0"/>
        </c:dLbls>
        <c:gapWidth val="150"/>
        <c:overlap val="100"/>
        <c:axId val="738129088"/>
        <c:axId val="1"/>
      </c:barChart>
      <c:catAx>
        <c:axId val="738129088"/>
        <c:scaling>
          <c:orientation val="minMax"/>
        </c:scaling>
        <c:delete val="0"/>
        <c:axPos val="b"/>
        <c:numFmt formatCode="General" sourceLinked="1"/>
        <c:majorTickMark val="cross"/>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Swis721 Lt BT"/>
                <a:ea typeface="Swis721 Lt BT"/>
                <a:cs typeface="Swis721 Lt BT"/>
              </a:defRPr>
            </a:pPr>
            <a:endParaRPr lang="es-ES"/>
          </a:p>
        </c:txPr>
        <c:crossAx val="1"/>
        <c:crosses val="autoZero"/>
        <c:auto val="1"/>
        <c:lblAlgn val="ctr"/>
        <c:lblOffset val="100"/>
        <c:tickLblSkip val="1"/>
        <c:tickMarkSkip val="1"/>
        <c:noMultiLvlLbl val="0"/>
      </c:catAx>
      <c:valAx>
        <c:axId val="1"/>
        <c:scaling>
          <c:orientation val="minMax"/>
          <c:max val="0.4"/>
          <c:min val="0"/>
        </c:scaling>
        <c:delete val="0"/>
        <c:axPos val="l"/>
        <c:numFmt formatCode="0.0%" sourceLinked="1"/>
        <c:majorTickMark val="cross"/>
        <c:minorTickMark val="none"/>
        <c:tickLblPos val="nextTo"/>
        <c:spPr>
          <a:ln w="3175">
            <a:solidFill>
              <a:srgbClr val="000000"/>
            </a:solidFill>
            <a:prstDash val="solid"/>
          </a:ln>
        </c:spPr>
        <c:txPr>
          <a:bodyPr rot="0" vert="horz"/>
          <a:lstStyle/>
          <a:p>
            <a:pPr>
              <a:defRPr sz="900" b="0" i="0" u="none" strike="noStrike" baseline="0">
                <a:solidFill>
                  <a:srgbClr val="000000"/>
                </a:solidFill>
                <a:latin typeface="Swis721 Lt BT"/>
                <a:ea typeface="Swis721 Lt BT"/>
                <a:cs typeface="Swis721 Lt BT"/>
              </a:defRPr>
            </a:pPr>
            <a:endParaRPr lang="es-ES"/>
          </a:p>
        </c:txPr>
        <c:crossAx val="738129088"/>
        <c:crosses val="autoZero"/>
        <c:crossBetween val="between"/>
      </c:valAx>
      <c:spPr>
        <a:noFill/>
        <a:ln w="25400">
          <a:noFill/>
        </a:ln>
      </c:spPr>
    </c:plotArea>
    <c:plotVisOnly val="1"/>
    <c:dispBlanksAs val="gap"/>
    <c:showDLblsOverMax val="0"/>
  </c:chart>
  <c:spPr>
    <a:noFill/>
    <a:ln w="9525">
      <a:noFill/>
    </a:ln>
  </c:spPr>
  <c:txPr>
    <a:bodyPr/>
    <a:lstStyle/>
    <a:p>
      <a:pPr>
        <a:defRPr sz="900" b="0" i="0" u="none" strike="noStrike" baseline="0">
          <a:solidFill>
            <a:srgbClr val="000000"/>
          </a:solidFill>
          <a:latin typeface="Swis721 Lt BT"/>
          <a:ea typeface="Swis721 Lt BT"/>
          <a:cs typeface="Swis721 Lt BT"/>
        </a:defRPr>
      </a:pPr>
      <a:endParaRPr lang="es-E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0.01169</cdr:x>
      <cdr:y>0.24509</cdr:y>
    </cdr:from>
    <cdr:to>
      <cdr:x>0.42144</cdr:x>
      <cdr:y>0.29708</cdr:y>
    </cdr:to>
    <cdr:sp macro="" textlink="">
      <cdr:nvSpPr>
        <cdr:cNvPr id="54274" name="Text Box 2">
          <a:extLst xmlns:a="http://schemas.openxmlformats.org/drawingml/2006/main">
            <a:ext uri="{FF2B5EF4-FFF2-40B4-BE49-F238E27FC236}">
              <a16:creationId xmlns:a16="http://schemas.microsoft.com/office/drawing/2014/main" id="{02037075-FE30-4B04-967D-4E1C3EFA3499}"/>
            </a:ext>
          </a:extLst>
        </cdr:cNvPr>
        <cdr:cNvSpPr txBox="1">
          <a:spLocks xmlns:a="http://schemas.openxmlformats.org/drawingml/2006/main" noChangeArrowheads="1"/>
        </cdr:cNvSpPr>
      </cdr:nvSpPr>
      <cdr:spPr bwMode="auto">
        <a:xfrm xmlns:a="http://schemas.openxmlformats.org/drawingml/2006/main">
          <a:off x="43746" y="642298"/>
          <a:ext cx="1533827" cy="13624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1">
            <a:defRPr sz="1000"/>
          </a:pPr>
          <a:r>
            <a:rPr lang="es-ES" sz="800" b="0" i="0" strike="noStrike">
              <a:solidFill>
                <a:srgbClr val="000000"/>
              </a:solidFill>
              <a:latin typeface="Swis721 Lt BT"/>
            </a:rPr>
            <a:t>(En millones de euros)</a:t>
          </a:r>
        </a:p>
      </cdr:txBody>
    </cdr:sp>
  </cdr:relSizeAnchor>
  <cdr:relSizeAnchor xmlns:cdr="http://schemas.openxmlformats.org/drawingml/2006/chartDrawing">
    <cdr:from>
      <cdr:x>0.52672</cdr:x>
      <cdr:y>0.24448</cdr:y>
    </cdr:from>
    <cdr:to>
      <cdr:x>1</cdr:x>
      <cdr:y>0.30531</cdr:y>
    </cdr:to>
    <cdr:sp macro="" textlink="">
      <cdr:nvSpPr>
        <cdr:cNvPr id="54275" name="Text Box 3">
          <a:extLst xmlns:a="http://schemas.openxmlformats.org/drawingml/2006/main">
            <a:ext uri="{FF2B5EF4-FFF2-40B4-BE49-F238E27FC236}">
              <a16:creationId xmlns:a16="http://schemas.microsoft.com/office/drawing/2014/main" id="{ACE0C89F-0B82-48C6-8684-AC2701BE10F3}"/>
            </a:ext>
          </a:extLst>
        </cdr:cNvPr>
        <cdr:cNvSpPr txBox="1">
          <a:spLocks xmlns:a="http://schemas.openxmlformats.org/drawingml/2006/main" noChangeArrowheads="1"/>
        </cdr:cNvSpPr>
      </cdr:nvSpPr>
      <cdr:spPr bwMode="auto">
        <a:xfrm xmlns:a="http://schemas.openxmlformats.org/drawingml/2006/main">
          <a:off x="1971675" y="640698"/>
          <a:ext cx="1771650" cy="159402"/>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0" tIns="22860" rIns="27432" bIns="0" anchor="t" upright="1"/>
        <a:lstStyle xmlns:a="http://schemas.openxmlformats.org/drawingml/2006/main"/>
        <a:p xmlns:a="http://schemas.openxmlformats.org/drawingml/2006/main">
          <a:pPr algn="r" rtl="1">
            <a:defRPr sz="1000"/>
          </a:pPr>
          <a:r>
            <a:rPr lang="es-ES" sz="800" b="0" i="0" strike="noStrike">
              <a:solidFill>
                <a:srgbClr val="000000"/>
              </a:solidFill>
              <a:latin typeface="Swis721 Lt BT"/>
            </a:rPr>
            <a:t>(Tasas de variación interanual. En %)</a:t>
          </a: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0.9365</cdr:y>
    </cdr:from>
    <cdr:to>
      <cdr:x>0.65925</cdr:x>
      <cdr:y>1</cdr:y>
    </cdr:to>
    <cdr:sp macro="" textlink="">
      <cdr:nvSpPr>
        <cdr:cNvPr id="56321" name="Text Box 1">
          <a:extLst xmlns:a="http://schemas.openxmlformats.org/drawingml/2006/main">
            <a:ext uri="{FF2B5EF4-FFF2-40B4-BE49-F238E27FC236}">
              <a16:creationId xmlns:a16="http://schemas.microsoft.com/office/drawing/2014/main" id="{6CB4F238-B74A-424F-8E18-714BF642634B}"/>
            </a:ext>
          </a:extLst>
        </cdr:cNvPr>
        <cdr:cNvSpPr txBox="1">
          <a:spLocks xmlns:a="http://schemas.openxmlformats.org/drawingml/2006/main" noChangeArrowheads="1"/>
        </cdr:cNvSpPr>
      </cdr:nvSpPr>
      <cdr:spPr bwMode="auto">
        <a:xfrm xmlns:a="http://schemas.openxmlformats.org/drawingml/2006/main">
          <a:off x="0" y="2550485"/>
          <a:ext cx="2932459" cy="173665"/>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a:lstStyle xmlns:a="http://schemas.openxmlformats.org/drawingml/2006/main"/>
        <a:p xmlns:a="http://schemas.openxmlformats.org/drawingml/2006/main">
          <a:endParaRPr lang="es-ES"/>
        </a:p>
      </cdr:txBody>
    </cdr:sp>
  </cdr:relSizeAnchor>
  <cdr:relSizeAnchor xmlns:cdr="http://schemas.openxmlformats.org/drawingml/2006/chartDrawing">
    <cdr:from>
      <cdr:x>0</cdr:x>
      <cdr:y>0.017</cdr:y>
    </cdr:from>
    <cdr:to>
      <cdr:x>0.80175</cdr:x>
      <cdr:y>0.32625</cdr:y>
    </cdr:to>
    <cdr:sp macro="" textlink="">
      <cdr:nvSpPr>
        <cdr:cNvPr id="56322" name="Text Box 2">
          <a:extLst xmlns:a="http://schemas.openxmlformats.org/drawingml/2006/main">
            <a:ext uri="{FF2B5EF4-FFF2-40B4-BE49-F238E27FC236}">
              <a16:creationId xmlns:a16="http://schemas.microsoft.com/office/drawing/2014/main" id="{762EAA6A-BD63-495B-8904-ABC2E418041F}"/>
            </a:ext>
          </a:extLst>
        </cdr:cNvPr>
        <cdr:cNvSpPr txBox="1">
          <a:spLocks xmlns:a="http://schemas.openxmlformats.org/drawingml/2006/main" noChangeArrowheads="1"/>
        </cdr:cNvSpPr>
      </cdr:nvSpPr>
      <cdr:spPr bwMode="auto">
        <a:xfrm xmlns:a="http://schemas.openxmlformats.org/drawingml/2006/main">
          <a:off x="0" y="46311"/>
          <a:ext cx="3566324" cy="84040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1">
            <a:defRPr sz="1000"/>
          </a:pPr>
          <a:r>
            <a:rPr lang="es-ES" sz="900" b="1" i="0" strike="noStrike">
              <a:solidFill>
                <a:srgbClr val="000000"/>
              </a:solidFill>
              <a:latin typeface="Swis721 Lt BT"/>
            </a:rPr>
            <a:t>Peso PIB Turístico sobre total economía en Canarias</a:t>
          </a:r>
        </a:p>
        <a:p xmlns:a="http://schemas.openxmlformats.org/drawingml/2006/main">
          <a:pPr algn="l" rtl="1">
            <a:defRPr sz="1000"/>
          </a:pPr>
          <a:r>
            <a:rPr lang="es-ES" sz="900" b="1" i="0" strike="noStrike">
              <a:solidFill>
                <a:srgbClr val="000000"/>
              </a:solidFill>
              <a:latin typeface="Swis721 Lt BT"/>
            </a:rPr>
            <a:t>Evolución 2010-2016</a:t>
          </a:r>
        </a:p>
        <a:p xmlns:a="http://schemas.openxmlformats.org/drawingml/2006/main">
          <a:pPr algn="l" rtl="1">
            <a:defRPr sz="1000"/>
          </a:pPr>
          <a:r>
            <a:rPr lang="es-ES" sz="900" b="0" i="0" strike="noStrike">
              <a:solidFill>
                <a:srgbClr val="000000"/>
              </a:solidFill>
              <a:latin typeface="Swis721 Lt BT"/>
            </a:rPr>
            <a:t>Fuente: Estudio IMPACTUR Canarias 2016</a:t>
          </a:r>
        </a:p>
        <a:p xmlns:a="http://schemas.openxmlformats.org/drawingml/2006/main">
          <a:pPr algn="l" rtl="1">
            <a:defRPr sz="1000"/>
          </a:pPr>
          <a:r>
            <a:rPr lang="es-ES" sz="900" b="0" i="0" strike="noStrike">
              <a:solidFill>
                <a:srgbClr val="000000"/>
              </a:solidFill>
              <a:latin typeface="Swis721 Lt BT"/>
            </a:rPr>
            <a:t>(En %)</a:t>
          </a:r>
        </a:p>
      </cdr:txBody>
    </cdr:sp>
  </cdr:relSizeAnchor>
</c:userShapes>
</file>

<file path=ppt/drawings/drawing3.xml><?xml version="1.0" encoding="utf-8"?>
<c:userShapes xmlns:c="http://schemas.openxmlformats.org/drawingml/2006/chart">
  <cdr:relSizeAnchor xmlns:cdr="http://schemas.openxmlformats.org/drawingml/2006/chartDrawing">
    <cdr:from>
      <cdr:x>0</cdr:x>
      <cdr:y>0.9345</cdr:y>
    </cdr:from>
    <cdr:to>
      <cdr:x>0.68175</cdr:x>
      <cdr:y>1</cdr:y>
    </cdr:to>
    <cdr:sp macro="" textlink="">
      <cdr:nvSpPr>
        <cdr:cNvPr id="63489" name="Text Box 1">
          <a:extLst xmlns:a="http://schemas.openxmlformats.org/drawingml/2006/main">
            <a:ext uri="{FF2B5EF4-FFF2-40B4-BE49-F238E27FC236}">
              <a16:creationId xmlns:a16="http://schemas.microsoft.com/office/drawing/2014/main" id="{BF6495A3-6D8C-4907-A5C0-E06519B9D43A}"/>
            </a:ext>
          </a:extLst>
        </cdr:cNvPr>
        <cdr:cNvSpPr txBox="1">
          <a:spLocks xmlns:a="http://schemas.openxmlformats.org/drawingml/2006/main" noChangeArrowheads="1"/>
        </cdr:cNvSpPr>
      </cdr:nvSpPr>
      <cdr:spPr bwMode="auto">
        <a:xfrm xmlns:a="http://schemas.openxmlformats.org/drawingml/2006/main">
          <a:off x="0" y="2546399"/>
          <a:ext cx="3039216" cy="177751"/>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a:lstStyle xmlns:a="http://schemas.openxmlformats.org/drawingml/2006/main"/>
        <a:p xmlns:a="http://schemas.openxmlformats.org/drawingml/2006/main">
          <a:endParaRPr lang="es-ES"/>
        </a:p>
      </cdr:txBody>
    </cdr:sp>
  </cdr:relSizeAnchor>
  <cdr:relSizeAnchor xmlns:cdr="http://schemas.openxmlformats.org/drawingml/2006/chartDrawing">
    <cdr:from>
      <cdr:x>0.00214</cdr:x>
      <cdr:y>0.00557</cdr:y>
    </cdr:from>
    <cdr:to>
      <cdr:x>0.73989</cdr:x>
      <cdr:y>0.25957</cdr:y>
    </cdr:to>
    <cdr:sp macro="" textlink="">
      <cdr:nvSpPr>
        <cdr:cNvPr id="63490" name="Text Box 2">
          <a:extLst xmlns:a="http://schemas.openxmlformats.org/drawingml/2006/main">
            <a:ext uri="{FF2B5EF4-FFF2-40B4-BE49-F238E27FC236}">
              <a16:creationId xmlns:a16="http://schemas.microsoft.com/office/drawing/2014/main" id="{47020056-9A28-4388-B08C-0FABD4AF039C}"/>
            </a:ext>
          </a:extLst>
        </cdr:cNvPr>
        <cdr:cNvSpPr txBox="1">
          <a:spLocks xmlns:a="http://schemas.openxmlformats.org/drawingml/2006/main" noChangeArrowheads="1"/>
        </cdr:cNvSpPr>
      </cdr:nvSpPr>
      <cdr:spPr bwMode="auto">
        <a:xfrm xmlns:a="http://schemas.openxmlformats.org/drawingml/2006/main">
          <a:off x="9525" y="16351"/>
          <a:ext cx="3279299" cy="74596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1">
            <a:defRPr sz="1000"/>
          </a:pPr>
          <a:r>
            <a:rPr lang="es-ES" sz="1000" b="1" i="0" strike="noStrike">
              <a:solidFill>
                <a:srgbClr val="000000"/>
              </a:solidFill>
              <a:latin typeface="Swis721 Lt BT"/>
            </a:rPr>
            <a:t>Empleo Turístico en Canarias</a:t>
          </a:r>
        </a:p>
        <a:p xmlns:a="http://schemas.openxmlformats.org/drawingml/2006/main">
          <a:pPr algn="l" rtl="1">
            <a:defRPr sz="1000"/>
          </a:pPr>
          <a:r>
            <a:rPr lang="es-ES" sz="1000" b="1" i="0" strike="noStrike">
              <a:solidFill>
                <a:srgbClr val="000000"/>
              </a:solidFill>
              <a:latin typeface="Swis721 Lt BT"/>
            </a:rPr>
            <a:t>Evolución 2010-2016</a:t>
          </a:r>
        </a:p>
        <a:p xmlns:a="http://schemas.openxmlformats.org/drawingml/2006/main">
          <a:pPr algn="l" rtl="1">
            <a:defRPr sz="1000"/>
          </a:pPr>
          <a:r>
            <a:rPr lang="es-ES" sz="800" b="0" i="0" strike="noStrike">
              <a:solidFill>
                <a:srgbClr val="000000"/>
              </a:solidFill>
              <a:latin typeface="Swis721 Lt BT"/>
            </a:rPr>
            <a:t>Fuente: Estudio IMPACTUR Canarias 2016</a:t>
          </a:r>
        </a:p>
        <a:p xmlns:a="http://schemas.openxmlformats.org/drawingml/2006/main">
          <a:pPr algn="l" rtl="1">
            <a:defRPr sz="1000"/>
          </a:pPr>
          <a:endParaRPr lang="es-ES" sz="800" b="0" i="0" strike="noStrike">
            <a:solidFill>
              <a:srgbClr val="000000"/>
            </a:solidFill>
            <a:latin typeface="Swis721 Lt BT"/>
          </a:endParaRPr>
        </a:p>
        <a:p xmlns:a="http://schemas.openxmlformats.org/drawingml/2006/main">
          <a:pPr algn="l" rtl="1">
            <a:defRPr sz="1000"/>
          </a:pPr>
          <a:r>
            <a:rPr lang="es-ES" sz="800" b="0" i="0" strike="noStrike">
              <a:solidFill>
                <a:srgbClr val="000000"/>
              </a:solidFill>
              <a:latin typeface="Swis721 Lt BT"/>
            </a:rPr>
            <a:t>(En miles de personas)</a:t>
          </a:r>
        </a:p>
      </cdr:txBody>
    </cdr:sp>
  </cdr:relSizeAnchor>
  <cdr:relSizeAnchor xmlns:cdr="http://schemas.openxmlformats.org/drawingml/2006/chartDrawing">
    <cdr:from>
      <cdr:x>0.48765</cdr:x>
      <cdr:y>0.211</cdr:y>
    </cdr:from>
    <cdr:to>
      <cdr:x>0.99775</cdr:x>
      <cdr:y>0.30436</cdr:y>
    </cdr:to>
    <cdr:sp macro="" textlink="">
      <cdr:nvSpPr>
        <cdr:cNvPr id="63491" name="Text Box 3">
          <a:extLst xmlns:a="http://schemas.openxmlformats.org/drawingml/2006/main">
            <a:ext uri="{FF2B5EF4-FFF2-40B4-BE49-F238E27FC236}">
              <a16:creationId xmlns:a16="http://schemas.microsoft.com/office/drawing/2014/main" id="{79F991EC-96B3-49F3-BE54-C4D2C5A3181E}"/>
            </a:ext>
          </a:extLst>
        </cdr:cNvPr>
        <cdr:cNvSpPr txBox="1">
          <a:spLocks xmlns:a="http://schemas.openxmlformats.org/drawingml/2006/main" noChangeArrowheads="1"/>
        </cdr:cNvSpPr>
      </cdr:nvSpPr>
      <cdr:spPr bwMode="auto">
        <a:xfrm xmlns:a="http://schemas.openxmlformats.org/drawingml/2006/main">
          <a:off x="2165804" y="573434"/>
          <a:ext cx="2272363" cy="254334"/>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0" tIns="22860" rIns="27432" bIns="0" anchor="t" upright="1"/>
        <a:lstStyle xmlns:a="http://schemas.openxmlformats.org/drawingml/2006/main"/>
        <a:p xmlns:a="http://schemas.openxmlformats.org/drawingml/2006/main">
          <a:pPr algn="r" rtl="1">
            <a:defRPr sz="1000"/>
          </a:pPr>
          <a:r>
            <a:rPr lang="es-ES" sz="800" b="0" i="0" strike="noStrike">
              <a:solidFill>
                <a:srgbClr val="000000"/>
              </a:solidFill>
              <a:latin typeface="Swis721 Lt BT"/>
            </a:rPr>
            <a:t>(Tasa de variación interanual. En %)</a:t>
          </a:r>
        </a:p>
      </cdr:txBody>
    </cdr:sp>
  </cdr:relSizeAnchor>
</c:userShapes>
</file>

<file path=ppt/drawings/drawing4.xml><?xml version="1.0" encoding="utf-8"?>
<c:userShapes xmlns:c="http://schemas.openxmlformats.org/drawingml/2006/chart">
  <cdr:relSizeAnchor xmlns:cdr="http://schemas.openxmlformats.org/drawingml/2006/chartDrawing">
    <cdr:from>
      <cdr:x>0</cdr:x>
      <cdr:y>0.00425</cdr:y>
    </cdr:from>
    <cdr:to>
      <cdr:x>1</cdr:x>
      <cdr:y>0.24975</cdr:y>
    </cdr:to>
    <cdr:sp macro="" textlink="">
      <cdr:nvSpPr>
        <cdr:cNvPr id="68610" name="Text Box 2">
          <a:extLst xmlns:a="http://schemas.openxmlformats.org/drawingml/2006/main">
            <a:ext uri="{FF2B5EF4-FFF2-40B4-BE49-F238E27FC236}">
              <a16:creationId xmlns:a16="http://schemas.microsoft.com/office/drawing/2014/main" id="{3F12F2FA-56B6-44C8-9A4F-5FE277E12E33}"/>
            </a:ext>
          </a:extLst>
        </cdr:cNvPr>
        <cdr:cNvSpPr txBox="1">
          <a:spLocks xmlns:a="http://schemas.openxmlformats.org/drawingml/2006/main" noChangeArrowheads="1"/>
        </cdr:cNvSpPr>
      </cdr:nvSpPr>
      <cdr:spPr bwMode="auto">
        <a:xfrm xmlns:a="http://schemas.openxmlformats.org/drawingml/2006/main">
          <a:off x="0" y="12482"/>
          <a:ext cx="4445000" cy="721003"/>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27432" tIns="22860" rIns="0" bIns="0" anchor="t" upright="1"/>
        <a:lstStyle xmlns:a="http://schemas.openxmlformats.org/drawingml/2006/main"/>
        <a:p xmlns:a="http://schemas.openxmlformats.org/drawingml/2006/main">
          <a:pPr algn="l" rtl="1">
            <a:defRPr sz="1000"/>
          </a:pPr>
          <a:r>
            <a:rPr lang="es-ES" sz="900" b="1" i="0" strike="noStrike">
              <a:solidFill>
                <a:srgbClr val="000000"/>
              </a:solidFill>
              <a:latin typeface="Swis721 Lt BT"/>
            </a:rPr>
            <a:t>Peso Empleo Turístico sobre total empleo en Canarias</a:t>
          </a:r>
        </a:p>
        <a:p xmlns:a="http://schemas.openxmlformats.org/drawingml/2006/main">
          <a:pPr algn="l" rtl="1">
            <a:defRPr sz="1000"/>
          </a:pPr>
          <a:r>
            <a:rPr lang="es-ES" sz="900" b="1" i="0" strike="noStrike">
              <a:solidFill>
                <a:srgbClr val="000000"/>
              </a:solidFill>
              <a:latin typeface="Swis721 Lt BT"/>
            </a:rPr>
            <a:t>Evolución 2010-2016</a:t>
          </a:r>
        </a:p>
        <a:p xmlns:a="http://schemas.openxmlformats.org/drawingml/2006/main">
          <a:pPr algn="l" rtl="1">
            <a:defRPr sz="1000"/>
          </a:pPr>
          <a:r>
            <a:rPr lang="es-ES" sz="900" b="0" i="0" strike="noStrike">
              <a:solidFill>
                <a:srgbClr val="000000"/>
              </a:solidFill>
              <a:latin typeface="Swis721 Lt BT"/>
            </a:rPr>
            <a:t>Fuente: Estudio IMPACTUR Canarias 2016</a:t>
          </a:r>
        </a:p>
        <a:p xmlns:a="http://schemas.openxmlformats.org/drawingml/2006/main">
          <a:pPr algn="l" rtl="1">
            <a:defRPr sz="1000"/>
          </a:pPr>
          <a:r>
            <a:rPr lang="es-ES" sz="900" b="0" i="0" strike="noStrike">
              <a:solidFill>
                <a:srgbClr val="000000"/>
              </a:solidFill>
              <a:latin typeface="Swis721 Lt BT"/>
            </a:rPr>
            <a:t>(En %)</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3076575" cy="512763"/>
          </a:xfrm>
          <a:prstGeom prst="rect">
            <a:avLst/>
          </a:prstGeom>
          <a:noFill/>
          <a:ln w="9525">
            <a:noFill/>
            <a:miter lim="800000"/>
            <a:headEnd/>
            <a:tailEnd/>
          </a:ln>
        </p:spPr>
        <p:txBody>
          <a:bodyPr vert="horz" wrap="square" lIns="94737" tIns="47369" rIns="94737" bIns="47369" numCol="1" anchor="t" anchorCtr="0" compatLnSpc="1">
            <a:prstTxWarp prst="textNoShape">
              <a:avLst/>
            </a:prstTxWarp>
          </a:bodyPr>
          <a:lstStyle>
            <a:lvl1pPr eaLnBrk="0" hangingPunct="0">
              <a:defRPr sz="1200"/>
            </a:lvl1pPr>
          </a:lstStyle>
          <a:p>
            <a:pPr>
              <a:defRPr/>
            </a:pPr>
            <a:endParaRPr lang="es-ES" dirty="0"/>
          </a:p>
        </p:txBody>
      </p:sp>
      <p:sp>
        <p:nvSpPr>
          <p:cNvPr id="39939" name="Rectangle 3"/>
          <p:cNvSpPr>
            <a:spLocks noGrp="1" noChangeArrowheads="1"/>
          </p:cNvSpPr>
          <p:nvPr>
            <p:ph type="dt" sz="quarter" idx="1"/>
          </p:nvPr>
        </p:nvSpPr>
        <p:spPr bwMode="auto">
          <a:xfrm>
            <a:off x="4021138" y="0"/>
            <a:ext cx="3076575" cy="512763"/>
          </a:xfrm>
          <a:prstGeom prst="rect">
            <a:avLst/>
          </a:prstGeom>
          <a:noFill/>
          <a:ln w="9525">
            <a:noFill/>
            <a:miter lim="800000"/>
            <a:headEnd/>
            <a:tailEnd/>
          </a:ln>
        </p:spPr>
        <p:txBody>
          <a:bodyPr vert="horz" wrap="square" lIns="94737" tIns="47369" rIns="94737" bIns="47369" numCol="1" anchor="t" anchorCtr="0" compatLnSpc="1">
            <a:prstTxWarp prst="textNoShape">
              <a:avLst/>
            </a:prstTxWarp>
          </a:bodyPr>
          <a:lstStyle>
            <a:lvl1pPr algn="r" eaLnBrk="0" hangingPunct="0">
              <a:defRPr sz="1200"/>
            </a:lvl1pPr>
          </a:lstStyle>
          <a:p>
            <a:pPr>
              <a:defRPr/>
            </a:pPr>
            <a:fld id="{3A328BA9-C992-4B04-9D9C-517A6227B867}" type="datetimeFigureOut">
              <a:rPr lang="es-ES"/>
              <a:pPr>
                <a:defRPr/>
              </a:pPr>
              <a:t>20/09/2017</a:t>
            </a:fld>
            <a:endParaRPr lang="es-ES" dirty="0"/>
          </a:p>
        </p:txBody>
      </p:sp>
      <p:sp>
        <p:nvSpPr>
          <p:cNvPr id="39940" name="Rectangle 4"/>
          <p:cNvSpPr>
            <a:spLocks noGrp="1" noChangeArrowheads="1"/>
          </p:cNvSpPr>
          <p:nvPr>
            <p:ph type="ftr" sz="quarter" idx="2"/>
          </p:nvPr>
        </p:nvSpPr>
        <p:spPr bwMode="auto">
          <a:xfrm>
            <a:off x="0" y="9720263"/>
            <a:ext cx="3076575" cy="512762"/>
          </a:xfrm>
          <a:prstGeom prst="rect">
            <a:avLst/>
          </a:prstGeom>
          <a:noFill/>
          <a:ln w="9525">
            <a:noFill/>
            <a:miter lim="800000"/>
            <a:headEnd/>
            <a:tailEnd/>
          </a:ln>
        </p:spPr>
        <p:txBody>
          <a:bodyPr vert="horz" wrap="square" lIns="94737" tIns="47369" rIns="94737" bIns="47369" numCol="1" anchor="b" anchorCtr="0" compatLnSpc="1">
            <a:prstTxWarp prst="textNoShape">
              <a:avLst/>
            </a:prstTxWarp>
          </a:bodyPr>
          <a:lstStyle>
            <a:lvl1pPr eaLnBrk="0" hangingPunct="0">
              <a:defRPr sz="1200"/>
            </a:lvl1pPr>
          </a:lstStyle>
          <a:p>
            <a:pPr>
              <a:defRPr/>
            </a:pPr>
            <a:endParaRPr lang="es-ES" dirty="0"/>
          </a:p>
        </p:txBody>
      </p:sp>
      <p:sp>
        <p:nvSpPr>
          <p:cNvPr id="39941" name="Rectangle 5"/>
          <p:cNvSpPr>
            <a:spLocks noGrp="1" noChangeArrowheads="1"/>
          </p:cNvSpPr>
          <p:nvPr>
            <p:ph type="sldNum" sz="quarter" idx="3"/>
          </p:nvPr>
        </p:nvSpPr>
        <p:spPr bwMode="auto">
          <a:xfrm>
            <a:off x="4021138" y="9720263"/>
            <a:ext cx="3076575" cy="512762"/>
          </a:xfrm>
          <a:prstGeom prst="rect">
            <a:avLst/>
          </a:prstGeom>
          <a:noFill/>
          <a:ln w="9525">
            <a:noFill/>
            <a:miter lim="800000"/>
            <a:headEnd/>
            <a:tailEnd/>
          </a:ln>
        </p:spPr>
        <p:txBody>
          <a:bodyPr vert="horz" wrap="square" lIns="94737" tIns="47369" rIns="94737" bIns="47369" numCol="1" anchor="b" anchorCtr="0" compatLnSpc="1">
            <a:prstTxWarp prst="textNoShape">
              <a:avLst/>
            </a:prstTxWarp>
          </a:bodyPr>
          <a:lstStyle>
            <a:lvl1pPr algn="r" eaLnBrk="0" hangingPunct="0">
              <a:defRPr sz="1200"/>
            </a:lvl1pPr>
          </a:lstStyle>
          <a:p>
            <a:pPr>
              <a:defRPr/>
            </a:pPr>
            <a:fld id="{E22706D1-3A57-448E-AE8D-2949D626734E}" type="slidenum">
              <a:rPr lang="es-ES"/>
              <a:pPr>
                <a:defRPr/>
              </a:pPr>
              <a:t>‹Nº›</a:t>
            </a:fld>
            <a:endParaRPr lang="es-E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76575" cy="511175"/>
          </a:xfrm>
          <a:prstGeom prst="rect">
            <a:avLst/>
          </a:prstGeom>
        </p:spPr>
        <p:txBody>
          <a:bodyPr vert="horz" lIns="91426" tIns="45712" rIns="91426" bIns="45712" rtlCol="0"/>
          <a:lstStyle>
            <a:lvl1pPr algn="l">
              <a:defRPr sz="1200"/>
            </a:lvl1pPr>
          </a:lstStyle>
          <a:p>
            <a:pPr>
              <a:defRPr/>
            </a:pPr>
            <a:endParaRPr lang="es-ES" dirty="0"/>
          </a:p>
        </p:txBody>
      </p:sp>
      <p:sp>
        <p:nvSpPr>
          <p:cNvPr id="3" name="2 Marcador de fecha"/>
          <p:cNvSpPr>
            <a:spLocks noGrp="1"/>
          </p:cNvSpPr>
          <p:nvPr>
            <p:ph type="dt" idx="1"/>
          </p:nvPr>
        </p:nvSpPr>
        <p:spPr>
          <a:xfrm>
            <a:off x="4021138" y="0"/>
            <a:ext cx="3076575" cy="511175"/>
          </a:xfrm>
          <a:prstGeom prst="rect">
            <a:avLst/>
          </a:prstGeom>
        </p:spPr>
        <p:txBody>
          <a:bodyPr vert="horz" lIns="91426" tIns="45712" rIns="91426" bIns="45712" rtlCol="0"/>
          <a:lstStyle>
            <a:lvl1pPr algn="r">
              <a:defRPr sz="1200"/>
            </a:lvl1pPr>
          </a:lstStyle>
          <a:p>
            <a:pPr>
              <a:defRPr/>
            </a:pPr>
            <a:fld id="{3934C98B-B2BD-40A7-A441-AEF4B17D6C6F}" type="datetimeFigureOut">
              <a:rPr lang="es-ES"/>
              <a:pPr>
                <a:defRPr/>
              </a:pPr>
              <a:t>20/09/2017</a:t>
            </a:fld>
            <a:endParaRPr lang="es-ES" dirty="0"/>
          </a:p>
        </p:txBody>
      </p:sp>
      <p:sp>
        <p:nvSpPr>
          <p:cNvPr id="4" name="3 Marcador de imagen de diapositiva"/>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26" tIns="45712" rIns="91426" bIns="45712" rtlCol="0" anchor="ctr"/>
          <a:lstStyle/>
          <a:p>
            <a:pPr lvl="0"/>
            <a:endParaRPr lang="es-ES" noProof="0" dirty="0"/>
          </a:p>
        </p:txBody>
      </p:sp>
      <p:sp>
        <p:nvSpPr>
          <p:cNvPr id="5" name="4 Marcador de notas"/>
          <p:cNvSpPr>
            <a:spLocks noGrp="1"/>
          </p:cNvSpPr>
          <p:nvPr>
            <p:ph type="body" sz="quarter" idx="3"/>
          </p:nvPr>
        </p:nvSpPr>
        <p:spPr>
          <a:xfrm>
            <a:off x="709613" y="4860925"/>
            <a:ext cx="5680075" cy="4605338"/>
          </a:xfrm>
          <a:prstGeom prst="rect">
            <a:avLst/>
          </a:prstGeom>
        </p:spPr>
        <p:txBody>
          <a:bodyPr vert="horz" lIns="91426" tIns="45712" rIns="91426" bIns="45712" rtlCol="0">
            <a:normAutofit/>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6" name="5 Marcador de pie de página"/>
          <p:cNvSpPr>
            <a:spLocks noGrp="1"/>
          </p:cNvSpPr>
          <p:nvPr>
            <p:ph type="ftr" sz="quarter" idx="4"/>
          </p:nvPr>
        </p:nvSpPr>
        <p:spPr>
          <a:xfrm>
            <a:off x="0" y="9721850"/>
            <a:ext cx="3076575" cy="511175"/>
          </a:xfrm>
          <a:prstGeom prst="rect">
            <a:avLst/>
          </a:prstGeom>
        </p:spPr>
        <p:txBody>
          <a:bodyPr vert="horz" lIns="91426" tIns="45712" rIns="91426" bIns="45712" rtlCol="0" anchor="b"/>
          <a:lstStyle>
            <a:lvl1pPr algn="l">
              <a:defRPr sz="1200"/>
            </a:lvl1pPr>
          </a:lstStyle>
          <a:p>
            <a:pPr>
              <a:defRPr/>
            </a:pPr>
            <a:endParaRPr lang="es-ES" dirty="0"/>
          </a:p>
        </p:txBody>
      </p:sp>
      <p:sp>
        <p:nvSpPr>
          <p:cNvPr id="7" name="6 Marcador de número de diapositiva"/>
          <p:cNvSpPr>
            <a:spLocks noGrp="1"/>
          </p:cNvSpPr>
          <p:nvPr>
            <p:ph type="sldNum" sz="quarter" idx="5"/>
          </p:nvPr>
        </p:nvSpPr>
        <p:spPr>
          <a:xfrm>
            <a:off x="4021138" y="9721850"/>
            <a:ext cx="3076575" cy="511175"/>
          </a:xfrm>
          <a:prstGeom prst="rect">
            <a:avLst/>
          </a:prstGeom>
        </p:spPr>
        <p:txBody>
          <a:bodyPr vert="horz" lIns="91426" tIns="45712" rIns="91426" bIns="45712" rtlCol="0" anchor="b"/>
          <a:lstStyle>
            <a:lvl1pPr algn="r">
              <a:defRPr sz="1200"/>
            </a:lvl1pPr>
          </a:lstStyle>
          <a:p>
            <a:pPr>
              <a:defRPr/>
            </a:pPr>
            <a:fld id="{22C6639A-5EF3-4488-A3AF-0019975D900B}" type="slidenum">
              <a:rPr lang="es-ES"/>
              <a:pPr>
                <a:defRPr/>
              </a:pPr>
              <a:t>‹Nº›</a:t>
            </a:fld>
            <a:endParaRPr lang="es-E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5"/>
          <p:cNvSpPr>
            <a:spLocks noGrp="1" noChangeArrowheads="1"/>
          </p:cNvSpPr>
          <p:nvPr>
            <p:ph type="sldNum" sz="quarter" idx="5"/>
          </p:nvPr>
        </p:nvSpPr>
        <p:spPr>
          <a:noFill/>
        </p:spPr>
        <p:txBody>
          <a:bodyPr/>
          <a:lstStyle/>
          <a:p>
            <a:pPr defTabSz="874757"/>
            <a:fld id="{AADF7060-0699-4667-99F1-29E09AB4EBD1}" type="slidenum">
              <a:rPr lang="es-ES_tradnl" altLang="es-ES" smtClean="0"/>
              <a:pPr defTabSz="874757"/>
              <a:t>1</a:t>
            </a:fld>
            <a:endParaRPr lang="es-ES_tradnl" altLang="es-ES" dirty="0"/>
          </a:p>
        </p:txBody>
      </p:sp>
      <p:sp>
        <p:nvSpPr>
          <p:cNvPr id="17411" name="Rectangle 2"/>
          <p:cNvSpPr>
            <a:spLocks noGrp="1" noRot="1" noChangeAspect="1" noChangeArrowheads="1" noTextEdit="1"/>
          </p:cNvSpPr>
          <p:nvPr>
            <p:ph type="sldImg"/>
          </p:nvPr>
        </p:nvSpPr>
        <p:spPr/>
      </p:sp>
      <p:sp>
        <p:nvSpPr>
          <p:cNvPr id="17412" name="Rectangle 3"/>
          <p:cNvSpPr>
            <a:spLocks noGrp="1" noChangeArrowheads="1"/>
          </p:cNvSpPr>
          <p:nvPr>
            <p:ph type="body" idx="1"/>
          </p:nvPr>
        </p:nvSpPr>
        <p:spPr bwMode="auto">
          <a:xfrm>
            <a:off x="679623" y="4719997"/>
            <a:ext cx="5440019" cy="4465818"/>
          </a:xfrm>
          <a:prstGeom prst="rect">
            <a:avLst/>
          </a:prstGeom>
          <a:noFill/>
          <a:ln>
            <a:miter lim="800000"/>
            <a:headEnd/>
            <a:tailEnd/>
          </a:ln>
        </p:spPr>
        <p:txBody>
          <a:bodyPr lIns="91431" tIns="45716" rIns="91431" bIns="45716"/>
          <a:lstStyle/>
          <a:p>
            <a:endParaRPr lang="es-ES" altLang="es-ES"/>
          </a:p>
        </p:txBody>
      </p:sp>
    </p:spTree>
    <p:extLst>
      <p:ext uri="{BB962C8B-B14F-4D97-AF65-F5344CB8AC3E}">
        <p14:creationId xmlns:p14="http://schemas.microsoft.com/office/powerpoint/2010/main" val="9739358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5"/>
          <p:cNvSpPr>
            <a:spLocks noGrp="1" noChangeArrowheads="1"/>
          </p:cNvSpPr>
          <p:nvPr>
            <p:ph type="sldNum" sz="quarter" idx="5"/>
          </p:nvPr>
        </p:nvSpPr>
        <p:spPr>
          <a:noFill/>
        </p:spPr>
        <p:txBody>
          <a:bodyPr/>
          <a:lstStyle/>
          <a:p>
            <a:pPr defTabSz="874757"/>
            <a:fld id="{AADF7060-0699-4667-99F1-29E09AB4EBD1}" type="slidenum">
              <a:rPr lang="es-ES_tradnl" altLang="es-ES" smtClean="0"/>
              <a:pPr defTabSz="874757"/>
              <a:t>9</a:t>
            </a:fld>
            <a:endParaRPr lang="es-ES_tradnl" altLang="es-ES" dirty="0"/>
          </a:p>
        </p:txBody>
      </p:sp>
      <p:sp>
        <p:nvSpPr>
          <p:cNvPr id="17411" name="Rectangle 2"/>
          <p:cNvSpPr>
            <a:spLocks noGrp="1" noRot="1" noChangeAspect="1" noChangeArrowheads="1" noTextEdit="1"/>
          </p:cNvSpPr>
          <p:nvPr>
            <p:ph type="sldImg"/>
          </p:nvPr>
        </p:nvSpPr>
        <p:spPr/>
      </p:sp>
      <p:sp>
        <p:nvSpPr>
          <p:cNvPr id="17412" name="Rectangle 3"/>
          <p:cNvSpPr>
            <a:spLocks noGrp="1" noChangeArrowheads="1"/>
          </p:cNvSpPr>
          <p:nvPr>
            <p:ph type="body" idx="1"/>
          </p:nvPr>
        </p:nvSpPr>
        <p:spPr bwMode="auto">
          <a:xfrm>
            <a:off x="679623" y="4719997"/>
            <a:ext cx="5440019" cy="4465818"/>
          </a:xfrm>
          <a:prstGeom prst="rect">
            <a:avLst/>
          </a:prstGeom>
          <a:noFill/>
          <a:ln>
            <a:miter lim="800000"/>
            <a:headEnd/>
            <a:tailEnd/>
          </a:ln>
        </p:spPr>
        <p:txBody>
          <a:bodyPr lIns="91431" tIns="45716" rIns="91431" bIns="45716"/>
          <a:lstStyle/>
          <a:p>
            <a:endParaRPr lang="es-ES" altLang="es-ES"/>
          </a:p>
        </p:txBody>
      </p:sp>
    </p:spTree>
    <p:extLst>
      <p:ext uri="{BB962C8B-B14F-4D97-AF65-F5344CB8AC3E}">
        <p14:creationId xmlns:p14="http://schemas.microsoft.com/office/powerpoint/2010/main" val="39458279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 name="Picture 12" descr="Logo Exceltur"/>
          <p:cNvPicPr>
            <a:picLocks noChangeAspect="1" noChangeArrowheads="1"/>
          </p:cNvPicPr>
          <p:nvPr userDrawn="1"/>
        </p:nvPicPr>
        <p:blipFill>
          <a:blip r:embed="rId2"/>
          <a:srcRect/>
          <a:stretch>
            <a:fillRect/>
          </a:stretch>
        </p:blipFill>
        <p:spPr bwMode="auto">
          <a:xfrm>
            <a:off x="1835697" y="6287822"/>
            <a:ext cx="936104" cy="529943"/>
          </a:xfrm>
          <a:prstGeom prst="rect">
            <a:avLst/>
          </a:prstGeom>
          <a:noFill/>
          <a:ln w="9525">
            <a:noFill/>
            <a:miter lim="800000"/>
            <a:headEnd/>
            <a:tailEnd/>
          </a:ln>
        </p:spPr>
      </p:pic>
      <p:sp>
        <p:nvSpPr>
          <p:cNvPr id="43014" name="Rectangle 6"/>
          <p:cNvSpPr>
            <a:spLocks noGrp="1" noChangeArrowheads="1"/>
          </p:cNvSpPr>
          <p:nvPr>
            <p:ph type="ctrTitle"/>
          </p:nvPr>
        </p:nvSpPr>
        <p:spPr>
          <a:xfrm>
            <a:off x="395288" y="188913"/>
            <a:ext cx="7239000" cy="1444625"/>
          </a:xfrm>
        </p:spPr>
        <p:txBody>
          <a:bodyPr/>
          <a:lstStyle>
            <a:lvl1pPr>
              <a:defRPr sz="4000">
                <a:solidFill>
                  <a:srgbClr val="0087AB"/>
                </a:solidFill>
                <a:latin typeface="Calibri" pitchFamily="34" charset="0"/>
              </a:defRPr>
            </a:lvl1pPr>
          </a:lstStyle>
          <a:p>
            <a:r>
              <a:rPr lang="es-ES"/>
              <a:t>Haga clic para cambiar el estilo de título	</a:t>
            </a:r>
          </a:p>
        </p:txBody>
      </p:sp>
      <p:sp>
        <p:nvSpPr>
          <p:cNvPr id="43015" name="Rectangle 7"/>
          <p:cNvSpPr>
            <a:spLocks noGrp="1" noChangeArrowheads="1"/>
          </p:cNvSpPr>
          <p:nvPr>
            <p:ph type="subTitle" idx="1"/>
          </p:nvPr>
        </p:nvSpPr>
        <p:spPr>
          <a:xfrm>
            <a:off x="395288" y="1773238"/>
            <a:ext cx="7239000" cy="1752600"/>
          </a:xfrm>
        </p:spPr>
        <p:txBody>
          <a:bodyPr/>
          <a:lstStyle>
            <a:lvl1pPr marL="0" indent="0">
              <a:buFont typeface="Wingdings" pitchFamily="2" charset="2"/>
              <a:buNone/>
              <a:defRPr>
                <a:latin typeface="Calibri" pitchFamily="34" charset="0"/>
              </a:defRPr>
            </a:lvl1pPr>
          </a:lstStyle>
          <a:p>
            <a:r>
              <a:rPr lang="es-ES"/>
              <a:t>Haga clic para modificar el estilo de subtítulo del patrón</a:t>
            </a:r>
          </a:p>
        </p:txBody>
      </p:sp>
      <p:sp>
        <p:nvSpPr>
          <p:cNvPr id="6" name="Rectangle 10"/>
          <p:cNvSpPr>
            <a:spLocks noGrp="1" noChangeArrowheads="1"/>
          </p:cNvSpPr>
          <p:nvPr>
            <p:ph type="sldNum" sz="quarter" idx="10"/>
          </p:nvPr>
        </p:nvSpPr>
        <p:spPr>
          <a:xfrm>
            <a:off x="8329387" y="6319457"/>
            <a:ext cx="693341" cy="457200"/>
          </a:xfrm>
        </p:spPr>
        <p:txBody>
          <a:bodyPr/>
          <a:lstStyle>
            <a:lvl1pPr>
              <a:defRPr sz="1100">
                <a:solidFill>
                  <a:schemeClr val="bg1">
                    <a:lumMod val="85000"/>
                  </a:schemeClr>
                </a:solidFill>
              </a:defRPr>
            </a:lvl1pPr>
          </a:lstStyle>
          <a:p>
            <a:pPr>
              <a:defRPr/>
            </a:pPr>
            <a:fld id="{F5B353AC-8719-4D35-90A4-2902AFE55977}" type="slidenum">
              <a:rPr lang="es-ES" smtClean="0"/>
              <a:pPr>
                <a:defRPr/>
              </a:pPr>
              <a:t>‹Nº›</a:t>
            </a:fld>
            <a:endParaRPr lang="es-ES" dirty="0"/>
          </a:p>
        </p:txBody>
      </p:sp>
      <p:pic>
        <p:nvPicPr>
          <p:cNvPr id="7" name="5 Imagen" descr="logo gobierno canarias.jpg"/>
          <p:cNvPicPr/>
          <p:nvPr userDrawn="1"/>
        </p:nvPicPr>
        <p:blipFill>
          <a:blip r:embed="rId3"/>
          <a:srcRect/>
          <a:stretch>
            <a:fillRect/>
          </a:stretch>
        </p:blipFill>
        <p:spPr bwMode="auto">
          <a:xfrm>
            <a:off x="486896" y="6323124"/>
            <a:ext cx="970144" cy="421926"/>
          </a:xfrm>
          <a:prstGeom prst="rect">
            <a:avLst/>
          </a:prstGeom>
          <a:noFill/>
          <a:ln w="9525">
            <a:noFill/>
            <a:miter lim="800000"/>
            <a:headEnd/>
            <a:tailEnd/>
          </a:ln>
        </p:spPr>
      </p:pic>
      <p:sp>
        <p:nvSpPr>
          <p:cNvPr id="2" name="CuadroTexto 1"/>
          <p:cNvSpPr txBox="1"/>
          <p:nvPr userDrawn="1"/>
        </p:nvSpPr>
        <p:spPr>
          <a:xfrm>
            <a:off x="3563888" y="6543859"/>
            <a:ext cx="4765499" cy="253916"/>
          </a:xfrm>
          <a:prstGeom prst="rect">
            <a:avLst/>
          </a:prstGeom>
          <a:noFill/>
        </p:spPr>
        <p:txBody>
          <a:bodyPr wrap="square" rtlCol="0">
            <a:spAutoFit/>
          </a:bodyPr>
          <a:lstStyle/>
          <a:p>
            <a:pPr algn="r"/>
            <a:r>
              <a:rPr lang="es-ES" sz="1050" kern="1200" dirty="0">
                <a:solidFill>
                  <a:schemeClr val="tx1"/>
                </a:solidFill>
                <a:effectLst/>
                <a:latin typeface="Calibri" panose="020F0502020204030204" pitchFamily="34" charset="0"/>
                <a:ea typeface="+mn-ea"/>
                <a:cs typeface="Arial" charset="0"/>
              </a:rPr>
              <a:t>Estudio de Impacto Económico del Turismo: IMPACTUR © Canarias 2016</a:t>
            </a:r>
            <a:endParaRPr lang="es-ES" sz="1050" dirty="0">
              <a:latin typeface="Calibri" panose="020F050202020403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Rectangle 8"/>
          <p:cNvSpPr>
            <a:spLocks noGrp="1" noChangeArrowheads="1"/>
          </p:cNvSpPr>
          <p:nvPr>
            <p:ph type="dt" sz="half" idx="10"/>
          </p:nvPr>
        </p:nvSpPr>
        <p:spPr>
          <a:ln/>
        </p:spPr>
        <p:txBody>
          <a:bodyPr/>
          <a:lstStyle>
            <a:lvl1pPr>
              <a:defRPr/>
            </a:lvl1pPr>
          </a:lstStyle>
          <a:p>
            <a:pPr>
              <a:defRPr/>
            </a:pPr>
            <a:endParaRPr lang="es-ES" dirty="0"/>
          </a:p>
        </p:txBody>
      </p:sp>
      <p:sp>
        <p:nvSpPr>
          <p:cNvPr id="5" name="Rectangle 9"/>
          <p:cNvSpPr>
            <a:spLocks noGrp="1" noChangeArrowheads="1"/>
          </p:cNvSpPr>
          <p:nvPr>
            <p:ph type="ftr" sz="quarter" idx="11"/>
          </p:nvPr>
        </p:nvSpPr>
        <p:spPr>
          <a:ln/>
        </p:spPr>
        <p:txBody>
          <a:bodyPr/>
          <a:lstStyle>
            <a:lvl1pPr>
              <a:defRPr/>
            </a:lvl1pPr>
          </a:lstStyle>
          <a:p>
            <a:pPr>
              <a:defRPr/>
            </a:pPr>
            <a:endParaRPr lang="es-ES" dirty="0"/>
          </a:p>
        </p:txBody>
      </p:sp>
      <p:sp>
        <p:nvSpPr>
          <p:cNvPr id="6" name="Rectangle 10"/>
          <p:cNvSpPr>
            <a:spLocks noGrp="1" noChangeArrowheads="1"/>
          </p:cNvSpPr>
          <p:nvPr>
            <p:ph type="sldNum" sz="quarter" idx="12"/>
          </p:nvPr>
        </p:nvSpPr>
        <p:spPr>
          <a:ln/>
        </p:spPr>
        <p:txBody>
          <a:bodyPr/>
          <a:lstStyle>
            <a:lvl1pPr>
              <a:defRPr/>
            </a:lvl1pPr>
          </a:lstStyle>
          <a:p>
            <a:pPr>
              <a:defRPr/>
            </a:pPr>
            <a:fld id="{43929FFA-DF47-44EC-AB39-258E1E2CCA7C}" type="slidenum">
              <a:rPr lang="es-ES"/>
              <a:pPr>
                <a:defRPr/>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5"/>
            <a:ext cx="1827212" cy="5640388"/>
          </a:xfrm>
        </p:spPr>
        <p:txBody>
          <a:bodyPr vert="eaVert"/>
          <a:lstStyle/>
          <a:p>
            <a:r>
              <a:rPr lang="en-US"/>
              <a:t>Click to edit Master title style</a:t>
            </a:r>
            <a:endParaRPr lang="es-ES"/>
          </a:p>
        </p:txBody>
      </p:sp>
      <p:sp>
        <p:nvSpPr>
          <p:cNvPr id="3" name="Vertical Text Placeholder 2"/>
          <p:cNvSpPr>
            <a:spLocks noGrp="1"/>
          </p:cNvSpPr>
          <p:nvPr>
            <p:ph type="body" orient="vert" idx="1"/>
          </p:nvPr>
        </p:nvSpPr>
        <p:spPr>
          <a:xfrm>
            <a:off x="1370013" y="301625"/>
            <a:ext cx="5334000" cy="56403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Rectangle 8"/>
          <p:cNvSpPr>
            <a:spLocks noGrp="1" noChangeArrowheads="1"/>
          </p:cNvSpPr>
          <p:nvPr>
            <p:ph type="dt" sz="half" idx="10"/>
          </p:nvPr>
        </p:nvSpPr>
        <p:spPr>
          <a:ln/>
        </p:spPr>
        <p:txBody>
          <a:bodyPr/>
          <a:lstStyle>
            <a:lvl1pPr>
              <a:defRPr/>
            </a:lvl1pPr>
          </a:lstStyle>
          <a:p>
            <a:pPr>
              <a:defRPr/>
            </a:pPr>
            <a:endParaRPr lang="es-ES" dirty="0"/>
          </a:p>
        </p:txBody>
      </p:sp>
      <p:sp>
        <p:nvSpPr>
          <p:cNvPr id="5" name="Rectangle 9"/>
          <p:cNvSpPr>
            <a:spLocks noGrp="1" noChangeArrowheads="1"/>
          </p:cNvSpPr>
          <p:nvPr>
            <p:ph type="ftr" sz="quarter" idx="11"/>
          </p:nvPr>
        </p:nvSpPr>
        <p:spPr>
          <a:ln/>
        </p:spPr>
        <p:txBody>
          <a:bodyPr/>
          <a:lstStyle>
            <a:lvl1pPr>
              <a:defRPr/>
            </a:lvl1pPr>
          </a:lstStyle>
          <a:p>
            <a:pPr>
              <a:defRPr/>
            </a:pPr>
            <a:endParaRPr lang="es-ES" dirty="0"/>
          </a:p>
        </p:txBody>
      </p:sp>
      <p:sp>
        <p:nvSpPr>
          <p:cNvPr id="6" name="Rectangle 10"/>
          <p:cNvSpPr>
            <a:spLocks noGrp="1" noChangeArrowheads="1"/>
          </p:cNvSpPr>
          <p:nvPr>
            <p:ph type="sldNum" sz="quarter" idx="12"/>
          </p:nvPr>
        </p:nvSpPr>
        <p:spPr>
          <a:ln/>
        </p:spPr>
        <p:txBody>
          <a:bodyPr/>
          <a:lstStyle>
            <a:lvl1pPr>
              <a:defRPr/>
            </a:lvl1pPr>
          </a:lstStyle>
          <a:p>
            <a:pPr>
              <a:defRPr/>
            </a:pPr>
            <a:fld id="{34E48556-9B62-4653-95C3-CB69A688AECD}" type="slidenum">
              <a:rPr lang="es-ES"/>
              <a:pPr>
                <a:defRPr/>
              </a:pPr>
              <a:t>‹Nº›</a:t>
            </a:fld>
            <a:endParaRPr lang="es-E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457200" y="274639"/>
            <a:ext cx="8229600" cy="5851525"/>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Tree>
    <p:extLst>
      <p:ext uri="{BB962C8B-B14F-4D97-AF65-F5344CB8AC3E}">
        <p14:creationId xmlns:p14="http://schemas.microsoft.com/office/powerpoint/2010/main" val="2696640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Rectangle 8"/>
          <p:cNvSpPr>
            <a:spLocks noGrp="1" noChangeArrowheads="1"/>
          </p:cNvSpPr>
          <p:nvPr>
            <p:ph type="dt" sz="half" idx="10"/>
          </p:nvPr>
        </p:nvSpPr>
        <p:spPr>
          <a:ln/>
        </p:spPr>
        <p:txBody>
          <a:bodyPr/>
          <a:lstStyle>
            <a:lvl1pPr>
              <a:defRPr/>
            </a:lvl1pPr>
          </a:lstStyle>
          <a:p>
            <a:pPr>
              <a:defRPr/>
            </a:pPr>
            <a:endParaRPr lang="es-ES" dirty="0"/>
          </a:p>
        </p:txBody>
      </p:sp>
      <p:sp>
        <p:nvSpPr>
          <p:cNvPr id="5" name="Rectangle 9"/>
          <p:cNvSpPr>
            <a:spLocks noGrp="1" noChangeArrowheads="1"/>
          </p:cNvSpPr>
          <p:nvPr>
            <p:ph type="ftr" sz="quarter" idx="11"/>
          </p:nvPr>
        </p:nvSpPr>
        <p:spPr>
          <a:ln/>
        </p:spPr>
        <p:txBody>
          <a:bodyPr/>
          <a:lstStyle>
            <a:lvl1pPr>
              <a:defRPr/>
            </a:lvl1pPr>
          </a:lstStyle>
          <a:p>
            <a:pPr>
              <a:defRPr/>
            </a:pPr>
            <a:endParaRPr lang="es-ES" dirty="0"/>
          </a:p>
        </p:txBody>
      </p:sp>
      <p:sp>
        <p:nvSpPr>
          <p:cNvPr id="6" name="Rectangle 10"/>
          <p:cNvSpPr>
            <a:spLocks noGrp="1" noChangeArrowheads="1"/>
          </p:cNvSpPr>
          <p:nvPr>
            <p:ph type="sldNum" sz="quarter" idx="12"/>
          </p:nvPr>
        </p:nvSpPr>
        <p:spPr>
          <a:ln/>
        </p:spPr>
        <p:txBody>
          <a:bodyPr/>
          <a:lstStyle>
            <a:lvl1pPr>
              <a:defRPr/>
            </a:lvl1pPr>
          </a:lstStyle>
          <a:p>
            <a:pPr>
              <a:defRPr/>
            </a:pPr>
            <a:fld id="{1F4BE6A1-2253-4784-99B1-9E7F8F03F3E7}" type="slidenum">
              <a:rPr lang="es-ES"/>
              <a:pPr>
                <a:defRPr/>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s-E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s-ES" dirty="0"/>
          </a:p>
        </p:txBody>
      </p:sp>
      <p:sp>
        <p:nvSpPr>
          <p:cNvPr id="5" name="Rectangle 9"/>
          <p:cNvSpPr>
            <a:spLocks noGrp="1" noChangeArrowheads="1"/>
          </p:cNvSpPr>
          <p:nvPr>
            <p:ph type="ftr" sz="quarter" idx="11"/>
          </p:nvPr>
        </p:nvSpPr>
        <p:spPr>
          <a:ln/>
        </p:spPr>
        <p:txBody>
          <a:bodyPr/>
          <a:lstStyle>
            <a:lvl1pPr>
              <a:defRPr/>
            </a:lvl1pPr>
          </a:lstStyle>
          <a:p>
            <a:pPr>
              <a:defRPr/>
            </a:pPr>
            <a:endParaRPr lang="es-ES" dirty="0"/>
          </a:p>
        </p:txBody>
      </p:sp>
      <p:sp>
        <p:nvSpPr>
          <p:cNvPr id="6" name="Rectangle 10"/>
          <p:cNvSpPr>
            <a:spLocks noGrp="1" noChangeArrowheads="1"/>
          </p:cNvSpPr>
          <p:nvPr>
            <p:ph type="sldNum" sz="quarter" idx="12"/>
          </p:nvPr>
        </p:nvSpPr>
        <p:spPr>
          <a:ln/>
        </p:spPr>
        <p:txBody>
          <a:bodyPr/>
          <a:lstStyle>
            <a:lvl1pPr>
              <a:defRPr/>
            </a:lvl1pPr>
          </a:lstStyle>
          <a:p>
            <a:pPr>
              <a:defRPr/>
            </a:pPr>
            <a:fld id="{1A40E952-4FBD-4EFE-AF72-CD033C3C08C7}" type="slidenum">
              <a:rPr lang="es-ES"/>
              <a:pPr>
                <a:defRPr/>
              </a:pPr>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Content Placeholder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Content Placeholder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Rectangle 8"/>
          <p:cNvSpPr>
            <a:spLocks noGrp="1" noChangeArrowheads="1"/>
          </p:cNvSpPr>
          <p:nvPr>
            <p:ph type="dt" sz="half" idx="10"/>
          </p:nvPr>
        </p:nvSpPr>
        <p:spPr>
          <a:ln/>
        </p:spPr>
        <p:txBody>
          <a:bodyPr/>
          <a:lstStyle>
            <a:lvl1pPr>
              <a:defRPr/>
            </a:lvl1pPr>
          </a:lstStyle>
          <a:p>
            <a:pPr>
              <a:defRPr/>
            </a:pPr>
            <a:endParaRPr lang="es-ES" dirty="0"/>
          </a:p>
        </p:txBody>
      </p:sp>
      <p:sp>
        <p:nvSpPr>
          <p:cNvPr id="6" name="Rectangle 9"/>
          <p:cNvSpPr>
            <a:spLocks noGrp="1" noChangeArrowheads="1"/>
          </p:cNvSpPr>
          <p:nvPr>
            <p:ph type="ftr" sz="quarter" idx="11"/>
          </p:nvPr>
        </p:nvSpPr>
        <p:spPr>
          <a:ln/>
        </p:spPr>
        <p:txBody>
          <a:bodyPr/>
          <a:lstStyle>
            <a:lvl1pPr>
              <a:defRPr/>
            </a:lvl1pPr>
          </a:lstStyle>
          <a:p>
            <a:pPr>
              <a:defRPr/>
            </a:pPr>
            <a:endParaRPr lang="es-ES" dirty="0"/>
          </a:p>
        </p:txBody>
      </p:sp>
      <p:sp>
        <p:nvSpPr>
          <p:cNvPr id="7" name="Rectangle 10"/>
          <p:cNvSpPr>
            <a:spLocks noGrp="1" noChangeArrowheads="1"/>
          </p:cNvSpPr>
          <p:nvPr>
            <p:ph type="sldNum" sz="quarter" idx="12"/>
          </p:nvPr>
        </p:nvSpPr>
        <p:spPr>
          <a:ln/>
        </p:spPr>
        <p:txBody>
          <a:bodyPr/>
          <a:lstStyle>
            <a:lvl1pPr>
              <a:defRPr/>
            </a:lvl1pPr>
          </a:lstStyle>
          <a:p>
            <a:pPr>
              <a:defRPr/>
            </a:pPr>
            <a:fld id="{17CD629A-DF21-4FF1-A043-491EAB3E5555}" type="slidenum">
              <a:rPr lang="es-ES"/>
              <a:pPr>
                <a:defRPr/>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s-E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7" name="Rectangle 8"/>
          <p:cNvSpPr>
            <a:spLocks noGrp="1" noChangeArrowheads="1"/>
          </p:cNvSpPr>
          <p:nvPr>
            <p:ph type="dt" sz="half" idx="10"/>
          </p:nvPr>
        </p:nvSpPr>
        <p:spPr>
          <a:ln/>
        </p:spPr>
        <p:txBody>
          <a:bodyPr/>
          <a:lstStyle>
            <a:lvl1pPr>
              <a:defRPr/>
            </a:lvl1pPr>
          </a:lstStyle>
          <a:p>
            <a:pPr>
              <a:defRPr/>
            </a:pPr>
            <a:endParaRPr lang="es-ES" dirty="0"/>
          </a:p>
        </p:txBody>
      </p:sp>
      <p:sp>
        <p:nvSpPr>
          <p:cNvPr id="8" name="Rectangle 9"/>
          <p:cNvSpPr>
            <a:spLocks noGrp="1" noChangeArrowheads="1"/>
          </p:cNvSpPr>
          <p:nvPr>
            <p:ph type="ftr" sz="quarter" idx="11"/>
          </p:nvPr>
        </p:nvSpPr>
        <p:spPr>
          <a:ln/>
        </p:spPr>
        <p:txBody>
          <a:bodyPr/>
          <a:lstStyle>
            <a:lvl1pPr>
              <a:defRPr/>
            </a:lvl1pPr>
          </a:lstStyle>
          <a:p>
            <a:pPr>
              <a:defRPr/>
            </a:pPr>
            <a:endParaRPr lang="es-ES" dirty="0"/>
          </a:p>
        </p:txBody>
      </p:sp>
      <p:sp>
        <p:nvSpPr>
          <p:cNvPr id="9" name="Rectangle 10"/>
          <p:cNvSpPr>
            <a:spLocks noGrp="1" noChangeArrowheads="1"/>
          </p:cNvSpPr>
          <p:nvPr>
            <p:ph type="sldNum" sz="quarter" idx="12"/>
          </p:nvPr>
        </p:nvSpPr>
        <p:spPr>
          <a:ln/>
        </p:spPr>
        <p:txBody>
          <a:bodyPr/>
          <a:lstStyle>
            <a:lvl1pPr>
              <a:defRPr/>
            </a:lvl1pPr>
          </a:lstStyle>
          <a:p>
            <a:pPr>
              <a:defRPr/>
            </a:pPr>
            <a:fld id="{6106B400-0110-43FE-B19D-3DE324B919A5}" type="slidenum">
              <a:rPr lang="es-ES"/>
              <a:pPr>
                <a:defRPr/>
              </a:pPr>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ES"/>
          </a:p>
        </p:txBody>
      </p:sp>
      <p:sp>
        <p:nvSpPr>
          <p:cNvPr id="3" name="Rectangle 8"/>
          <p:cNvSpPr>
            <a:spLocks noGrp="1" noChangeArrowheads="1"/>
          </p:cNvSpPr>
          <p:nvPr>
            <p:ph type="dt" sz="half" idx="10"/>
          </p:nvPr>
        </p:nvSpPr>
        <p:spPr>
          <a:ln/>
        </p:spPr>
        <p:txBody>
          <a:bodyPr/>
          <a:lstStyle>
            <a:lvl1pPr>
              <a:defRPr/>
            </a:lvl1pPr>
          </a:lstStyle>
          <a:p>
            <a:pPr>
              <a:defRPr/>
            </a:pPr>
            <a:endParaRPr lang="es-ES" dirty="0"/>
          </a:p>
        </p:txBody>
      </p:sp>
      <p:sp>
        <p:nvSpPr>
          <p:cNvPr id="4" name="Rectangle 9"/>
          <p:cNvSpPr>
            <a:spLocks noGrp="1" noChangeArrowheads="1"/>
          </p:cNvSpPr>
          <p:nvPr>
            <p:ph type="ftr" sz="quarter" idx="11"/>
          </p:nvPr>
        </p:nvSpPr>
        <p:spPr>
          <a:ln/>
        </p:spPr>
        <p:txBody>
          <a:bodyPr/>
          <a:lstStyle>
            <a:lvl1pPr>
              <a:defRPr/>
            </a:lvl1pPr>
          </a:lstStyle>
          <a:p>
            <a:pPr>
              <a:defRPr/>
            </a:pPr>
            <a:endParaRPr lang="es-ES" dirty="0"/>
          </a:p>
        </p:txBody>
      </p:sp>
      <p:sp>
        <p:nvSpPr>
          <p:cNvPr id="5" name="Rectangle 10"/>
          <p:cNvSpPr>
            <a:spLocks noGrp="1" noChangeArrowheads="1"/>
          </p:cNvSpPr>
          <p:nvPr>
            <p:ph type="sldNum" sz="quarter" idx="12"/>
          </p:nvPr>
        </p:nvSpPr>
        <p:spPr>
          <a:ln/>
        </p:spPr>
        <p:txBody>
          <a:bodyPr/>
          <a:lstStyle>
            <a:lvl1pPr>
              <a:defRPr/>
            </a:lvl1pPr>
          </a:lstStyle>
          <a:p>
            <a:pPr>
              <a:defRPr/>
            </a:pPr>
            <a:fld id="{AFD07545-5464-4D1D-BDC4-E52EDD0321B7}" type="slidenum">
              <a:rPr lang="es-ES"/>
              <a:pPr>
                <a:defRPr/>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ES" dirty="0"/>
          </a:p>
        </p:txBody>
      </p:sp>
      <p:sp>
        <p:nvSpPr>
          <p:cNvPr id="3" name="Rectangle 9"/>
          <p:cNvSpPr>
            <a:spLocks noGrp="1" noChangeArrowheads="1"/>
          </p:cNvSpPr>
          <p:nvPr>
            <p:ph type="ftr" sz="quarter" idx="11"/>
          </p:nvPr>
        </p:nvSpPr>
        <p:spPr>
          <a:ln/>
        </p:spPr>
        <p:txBody>
          <a:bodyPr/>
          <a:lstStyle>
            <a:lvl1pPr>
              <a:defRPr/>
            </a:lvl1pPr>
          </a:lstStyle>
          <a:p>
            <a:pPr>
              <a:defRPr/>
            </a:pPr>
            <a:endParaRPr lang="es-ES" dirty="0"/>
          </a:p>
        </p:txBody>
      </p:sp>
      <p:sp>
        <p:nvSpPr>
          <p:cNvPr id="4" name="Rectangle 10"/>
          <p:cNvSpPr>
            <a:spLocks noGrp="1" noChangeArrowheads="1"/>
          </p:cNvSpPr>
          <p:nvPr>
            <p:ph type="sldNum" sz="quarter" idx="12"/>
          </p:nvPr>
        </p:nvSpPr>
        <p:spPr>
          <a:ln/>
        </p:spPr>
        <p:txBody>
          <a:bodyPr/>
          <a:lstStyle>
            <a:lvl1pPr>
              <a:defRPr/>
            </a:lvl1pPr>
          </a:lstStyle>
          <a:p>
            <a:pPr>
              <a:defRPr/>
            </a:pPr>
            <a:fld id="{416EE7A1-C0DD-4AFD-A886-564E12429F69}" type="slidenum">
              <a:rPr lang="es-ES"/>
              <a:pPr>
                <a:defRPr/>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s-E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s-ES" dirty="0"/>
          </a:p>
        </p:txBody>
      </p:sp>
      <p:sp>
        <p:nvSpPr>
          <p:cNvPr id="6" name="Rectangle 9"/>
          <p:cNvSpPr>
            <a:spLocks noGrp="1" noChangeArrowheads="1"/>
          </p:cNvSpPr>
          <p:nvPr>
            <p:ph type="ftr" sz="quarter" idx="11"/>
          </p:nvPr>
        </p:nvSpPr>
        <p:spPr>
          <a:ln/>
        </p:spPr>
        <p:txBody>
          <a:bodyPr/>
          <a:lstStyle>
            <a:lvl1pPr>
              <a:defRPr/>
            </a:lvl1pPr>
          </a:lstStyle>
          <a:p>
            <a:pPr>
              <a:defRPr/>
            </a:pPr>
            <a:endParaRPr lang="es-ES" dirty="0"/>
          </a:p>
        </p:txBody>
      </p:sp>
      <p:sp>
        <p:nvSpPr>
          <p:cNvPr id="7" name="Rectangle 10"/>
          <p:cNvSpPr>
            <a:spLocks noGrp="1" noChangeArrowheads="1"/>
          </p:cNvSpPr>
          <p:nvPr>
            <p:ph type="sldNum" sz="quarter" idx="12"/>
          </p:nvPr>
        </p:nvSpPr>
        <p:spPr>
          <a:ln/>
        </p:spPr>
        <p:txBody>
          <a:bodyPr/>
          <a:lstStyle>
            <a:lvl1pPr>
              <a:defRPr/>
            </a:lvl1pPr>
          </a:lstStyle>
          <a:p>
            <a:pPr>
              <a:defRPr/>
            </a:pPr>
            <a:fld id="{933BAB79-618C-4E12-8A60-8FEB10004EAD}" type="slidenum">
              <a:rPr lang="es-ES"/>
              <a:pPr>
                <a:defRPr/>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s-E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s-ES" dirty="0"/>
          </a:p>
        </p:txBody>
      </p:sp>
      <p:sp>
        <p:nvSpPr>
          <p:cNvPr id="6" name="Rectangle 9"/>
          <p:cNvSpPr>
            <a:spLocks noGrp="1" noChangeArrowheads="1"/>
          </p:cNvSpPr>
          <p:nvPr>
            <p:ph type="ftr" sz="quarter" idx="11"/>
          </p:nvPr>
        </p:nvSpPr>
        <p:spPr>
          <a:ln/>
        </p:spPr>
        <p:txBody>
          <a:bodyPr/>
          <a:lstStyle>
            <a:lvl1pPr>
              <a:defRPr/>
            </a:lvl1pPr>
          </a:lstStyle>
          <a:p>
            <a:pPr>
              <a:defRPr/>
            </a:pPr>
            <a:endParaRPr lang="es-ES" dirty="0"/>
          </a:p>
        </p:txBody>
      </p:sp>
      <p:sp>
        <p:nvSpPr>
          <p:cNvPr id="7" name="Rectangle 10"/>
          <p:cNvSpPr>
            <a:spLocks noGrp="1" noChangeArrowheads="1"/>
          </p:cNvSpPr>
          <p:nvPr>
            <p:ph type="sldNum" sz="quarter" idx="12"/>
          </p:nvPr>
        </p:nvSpPr>
        <p:spPr>
          <a:ln/>
        </p:spPr>
        <p:txBody>
          <a:bodyPr/>
          <a:lstStyle>
            <a:lvl1pPr>
              <a:defRPr/>
            </a:lvl1pPr>
          </a:lstStyle>
          <a:p>
            <a:pPr>
              <a:defRPr/>
            </a:pPr>
            <a:fld id="{98609F7E-871F-43F5-81A2-5A7E25C26BE9}" type="slidenum">
              <a:rPr lang="es-ES"/>
              <a:pPr>
                <a:defRPr/>
              </a:pPr>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3238500" y="0"/>
            <a:ext cx="11925300" cy="3810000"/>
            <a:chOff x="-2040" y="0"/>
            <a:chExt cx="7512" cy="2400"/>
          </a:xfrm>
        </p:grpSpPr>
        <p:sp>
          <p:nvSpPr>
            <p:cNvPr id="41987" name="AutoShape 3"/>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296" y="5746"/>
                </a:cxn>
                <a:cxn ang="0">
                  <a:pos x="64000" y="32000"/>
                </a:cxn>
                <a:cxn ang="0">
                  <a:pos x="50296" y="58253"/>
                </a:cxn>
                <a:cxn ang="0">
                  <a:pos x="50296" y="58253"/>
                </a:cxn>
                <a:cxn ang="0">
                  <a:pos x="50295" y="58253"/>
                </a:cxn>
                <a:cxn ang="0">
                  <a:pos x="50296" y="58254"/>
                </a:cxn>
                <a:cxn ang="0">
                  <a:pos x="50296" y="5746"/>
                </a:cxn>
                <a:cxn ang="0">
                  <a:pos x="50295" y="5746"/>
                </a:cxn>
                <a:cxn ang="0">
                  <a:pos x="50296" y="5746"/>
                </a:cxn>
              </a:cxnLst>
              <a:rect l="T13" t="T15" r="T17" b="T19"/>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w="9525">
              <a:noFill/>
              <a:miter lim="800000"/>
              <a:headEnd/>
              <a:tailEnd/>
            </a:ln>
          </p:spPr>
          <p:txBody>
            <a:bodyPr/>
            <a:lstStyle/>
            <a:p>
              <a:pPr>
                <a:defRPr/>
              </a:pPr>
              <a:endParaRPr lang="es-ES" sz="2400" dirty="0">
                <a:latin typeface="Times New Roman" pitchFamily="18" charset="0"/>
              </a:endParaRPr>
            </a:p>
          </p:txBody>
        </p:sp>
        <p:sp>
          <p:nvSpPr>
            <p:cNvPr id="41988" name="AutoShape 4"/>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w="9525">
              <a:noFill/>
              <a:miter lim="800000"/>
              <a:headEnd/>
              <a:tailEnd/>
            </a:ln>
          </p:spPr>
          <p:txBody>
            <a:bodyPr/>
            <a:lstStyle/>
            <a:p>
              <a:pPr>
                <a:defRPr/>
              </a:pPr>
              <a:endParaRPr lang="es-ES" dirty="0">
                <a:latin typeface="Arial" charset="0"/>
              </a:endParaRPr>
            </a:p>
          </p:txBody>
        </p:sp>
        <p:sp>
          <p:nvSpPr>
            <p:cNvPr id="41989" name="Line 5"/>
            <p:cNvSpPr>
              <a:spLocks noChangeShapeType="1"/>
            </p:cNvSpPr>
            <p:nvPr/>
          </p:nvSpPr>
          <p:spPr bwMode="auto">
            <a:xfrm>
              <a:off x="864" y="960"/>
              <a:ext cx="4608" cy="0"/>
            </a:xfrm>
            <a:prstGeom prst="line">
              <a:avLst/>
            </a:prstGeom>
            <a:noFill/>
            <a:ln w="12700">
              <a:solidFill>
                <a:schemeClr val="tx1"/>
              </a:solidFill>
              <a:round/>
              <a:headEnd/>
              <a:tailEnd/>
            </a:ln>
            <a:effectLst/>
          </p:spPr>
          <p:txBody>
            <a:bodyPr/>
            <a:lstStyle/>
            <a:p>
              <a:pPr>
                <a:defRPr/>
              </a:pPr>
              <a:endParaRPr lang="es-ES" dirty="0"/>
            </a:p>
          </p:txBody>
        </p:sp>
      </p:grpSp>
      <p:sp>
        <p:nvSpPr>
          <p:cNvPr id="1027" name="Rectangle 6"/>
          <p:cNvSpPr>
            <a:spLocks noGrp="1" noChangeArrowheads="1"/>
          </p:cNvSpPr>
          <p:nvPr>
            <p:ph type="title"/>
          </p:nvPr>
        </p:nvSpPr>
        <p:spPr bwMode="auto">
          <a:xfrm>
            <a:off x="1370013" y="301625"/>
            <a:ext cx="7313612"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s-ES"/>
              <a:t>Haga clic para cambiar el estilo de título	</a:t>
            </a:r>
          </a:p>
        </p:txBody>
      </p:sp>
      <p:sp>
        <p:nvSpPr>
          <p:cNvPr id="1028" name="Rectangle 7"/>
          <p:cNvSpPr>
            <a:spLocks noGrp="1" noChangeArrowheads="1"/>
          </p:cNvSpPr>
          <p:nvPr>
            <p:ph type="body" idx="1"/>
          </p:nvPr>
        </p:nvSpPr>
        <p:spPr bwMode="auto">
          <a:xfrm>
            <a:off x="1370013" y="1827213"/>
            <a:ext cx="7313612"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1992"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s-ES" dirty="0"/>
          </a:p>
        </p:txBody>
      </p:sp>
      <p:sp>
        <p:nvSpPr>
          <p:cNvPr id="41993"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pPr>
              <a:defRPr/>
            </a:pPr>
            <a:endParaRPr lang="es-ES" dirty="0"/>
          </a:p>
        </p:txBody>
      </p:sp>
      <p:sp>
        <p:nvSpPr>
          <p:cNvPr id="41994"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0C23E4C-4810-4A4B-A033-8F927CF3237A}" type="slidenum">
              <a:rPr lang="es-ES"/>
              <a:pPr>
                <a:defRPr/>
              </a:pPr>
              <a:t>‹Nº›</a:t>
            </a:fld>
            <a:endParaRPr lang="es-ES" dirty="0"/>
          </a:p>
        </p:txBody>
      </p:sp>
    </p:spTree>
  </p:cSld>
  <p:clrMap bg1="lt1" tx1="dk1" bg2="lt2" tx2="dk2" accent1="accent1" accent2="accent2" accent3="accent3" accent4="accent4" accent5="accent5" accent6="accent6" hlink="hlink" folHlink="folHlink"/>
  <p:sldLayoutIdLst>
    <p:sldLayoutId id="2147483912"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 id="2147483913" r:id="rId12"/>
  </p:sldLayoutIdLst>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cs typeface="Arial" charset="0"/>
        </a:defRPr>
      </a:lvl2pPr>
      <a:lvl3pPr algn="l" rtl="0" eaLnBrk="0" fontAlgn="base" hangingPunct="0">
        <a:spcBef>
          <a:spcPct val="0"/>
        </a:spcBef>
        <a:spcAft>
          <a:spcPct val="0"/>
        </a:spcAft>
        <a:defRPr sz="3600">
          <a:solidFill>
            <a:schemeClr val="tx2"/>
          </a:solidFill>
          <a:latin typeface="Arial" charset="0"/>
          <a:cs typeface="Arial" charset="0"/>
        </a:defRPr>
      </a:lvl3pPr>
      <a:lvl4pPr algn="l" rtl="0" eaLnBrk="0" fontAlgn="base" hangingPunct="0">
        <a:spcBef>
          <a:spcPct val="0"/>
        </a:spcBef>
        <a:spcAft>
          <a:spcPct val="0"/>
        </a:spcAft>
        <a:defRPr sz="3600">
          <a:solidFill>
            <a:schemeClr val="tx2"/>
          </a:solidFill>
          <a:latin typeface="Arial" charset="0"/>
          <a:cs typeface="Arial" charset="0"/>
        </a:defRPr>
      </a:lvl4pPr>
      <a:lvl5pPr algn="l" rtl="0" eaLnBrk="0" fontAlgn="base" hangingPunct="0">
        <a:spcBef>
          <a:spcPct val="0"/>
        </a:spcBef>
        <a:spcAft>
          <a:spcPct val="0"/>
        </a:spcAft>
        <a:defRPr sz="3600">
          <a:solidFill>
            <a:schemeClr val="tx2"/>
          </a:solidFill>
          <a:latin typeface="Arial" charset="0"/>
          <a:cs typeface="Arial" charset="0"/>
        </a:defRPr>
      </a:lvl5pPr>
      <a:lvl6pPr marL="457200" algn="l" rtl="0" fontAlgn="base">
        <a:spcBef>
          <a:spcPct val="0"/>
        </a:spcBef>
        <a:spcAft>
          <a:spcPct val="0"/>
        </a:spcAft>
        <a:defRPr sz="3600">
          <a:solidFill>
            <a:schemeClr val="tx2"/>
          </a:solidFill>
          <a:latin typeface="Arial" charset="0"/>
          <a:cs typeface="Arial" charset="0"/>
        </a:defRPr>
      </a:lvl6pPr>
      <a:lvl7pPr marL="914400" algn="l" rtl="0" fontAlgn="base">
        <a:spcBef>
          <a:spcPct val="0"/>
        </a:spcBef>
        <a:spcAft>
          <a:spcPct val="0"/>
        </a:spcAft>
        <a:defRPr sz="3600">
          <a:solidFill>
            <a:schemeClr val="tx2"/>
          </a:solidFill>
          <a:latin typeface="Arial" charset="0"/>
          <a:cs typeface="Arial" charset="0"/>
        </a:defRPr>
      </a:lvl7pPr>
      <a:lvl8pPr marL="1371600" algn="l" rtl="0" fontAlgn="base">
        <a:spcBef>
          <a:spcPct val="0"/>
        </a:spcBef>
        <a:spcAft>
          <a:spcPct val="0"/>
        </a:spcAft>
        <a:defRPr sz="3600">
          <a:solidFill>
            <a:schemeClr val="tx2"/>
          </a:solidFill>
          <a:latin typeface="Arial" charset="0"/>
          <a:cs typeface="Arial" charset="0"/>
        </a:defRPr>
      </a:lvl8pPr>
      <a:lvl9pPr marL="1828800" algn="l" rtl="0" fontAlgn="base">
        <a:spcBef>
          <a:spcPct val="0"/>
        </a:spcBef>
        <a:spcAft>
          <a:spcPct val="0"/>
        </a:spcAft>
        <a:defRPr sz="36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
        <a:defRPr sz="29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l"/>
        <a:defRPr sz="2500">
          <a:solidFill>
            <a:schemeClr val="tx1"/>
          </a:solidFill>
          <a:latin typeface="+mn-lt"/>
          <a:cs typeface="+mn-cs"/>
        </a:defRPr>
      </a:lvl2pPr>
      <a:lvl3pPr marL="1143000" indent="-228600" algn="l" rtl="0" eaLnBrk="0" fontAlgn="base" hangingPunct="0">
        <a:spcBef>
          <a:spcPct val="20000"/>
        </a:spcBef>
        <a:spcAft>
          <a:spcPct val="0"/>
        </a:spcAft>
        <a:buClr>
          <a:schemeClr val="tx2"/>
        </a:buClr>
        <a:buSzPct val="65000"/>
        <a:buFont typeface="Wingdings" pitchFamily="2" charset="2"/>
        <a:buChar char="¡"/>
        <a:defRPr sz="22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l"/>
        <a:defRPr sz="1900">
          <a:solidFill>
            <a:schemeClr val="tx1"/>
          </a:solidFill>
          <a:latin typeface="+mn-lt"/>
          <a:cs typeface="+mn-cs"/>
        </a:defRPr>
      </a:lvl4pPr>
      <a:lvl5pPr marL="2057400" indent="-228600" algn="l" rtl="0" eaLnBrk="0" fontAlgn="base" hangingPunct="0">
        <a:spcBef>
          <a:spcPct val="20000"/>
        </a:spcBef>
        <a:spcAft>
          <a:spcPct val="0"/>
        </a:spcAft>
        <a:buClr>
          <a:schemeClr val="tx2"/>
        </a:buClr>
        <a:buSzPct val="60000"/>
        <a:buFont typeface="Wingdings" pitchFamily="2" charset="2"/>
        <a:buChar char="¡"/>
        <a:defRPr sz="1900">
          <a:solidFill>
            <a:schemeClr val="tx1"/>
          </a:solidFill>
          <a:latin typeface="+mn-lt"/>
          <a:cs typeface="+mn-cs"/>
        </a:defRPr>
      </a:lvl5pPr>
      <a:lvl6pPr marL="25146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cs typeface="+mn-cs"/>
        </a:defRPr>
      </a:lvl6pPr>
      <a:lvl7pPr marL="29718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cs typeface="+mn-cs"/>
        </a:defRPr>
      </a:lvl7pPr>
      <a:lvl8pPr marL="34290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cs typeface="+mn-cs"/>
        </a:defRPr>
      </a:lvl8pPr>
      <a:lvl9pPr marL="38862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p:cNvSpPr>
            <a:spLocks noChangeArrowheads="1"/>
          </p:cNvSpPr>
          <p:nvPr/>
        </p:nvSpPr>
        <p:spPr bwMode="auto">
          <a:xfrm>
            <a:off x="395289" y="331867"/>
            <a:ext cx="8425184" cy="1957754"/>
          </a:xfrm>
          <a:prstGeom prst="rect">
            <a:avLst/>
          </a:prstGeom>
          <a:solidFill>
            <a:schemeClr val="bg1"/>
          </a:solidFill>
          <a:ln w="9525" algn="ctr">
            <a:noFill/>
            <a:miter lim="800000"/>
            <a:headEnd/>
            <a:tailEnd/>
          </a:ln>
        </p:spPr>
        <p:txBody>
          <a:bodyPr wrap="none" anchor="ctr"/>
          <a:lstStyle/>
          <a:p>
            <a:pPr algn="ctr">
              <a:spcBef>
                <a:spcPct val="50000"/>
              </a:spcBef>
            </a:pPr>
            <a:endParaRPr lang="es-ES_tradnl" altLang="es-ES" sz="2954" b="1" dirty="0">
              <a:latin typeface="Garamond" pitchFamily="18" charset="0"/>
            </a:endParaRPr>
          </a:p>
          <a:p>
            <a:pPr algn="ctr">
              <a:spcBef>
                <a:spcPct val="50000"/>
              </a:spcBef>
            </a:pPr>
            <a:endParaRPr lang="es-ES_tradnl" altLang="es-ES" sz="2215" b="1" dirty="0">
              <a:latin typeface="Garamond" pitchFamily="18" charset="0"/>
            </a:endParaRPr>
          </a:p>
          <a:p>
            <a:pPr algn="ctr">
              <a:spcBef>
                <a:spcPct val="50000"/>
              </a:spcBef>
            </a:pPr>
            <a:r>
              <a:rPr lang="es-ES_tradnl" altLang="es-ES" sz="2215" b="1" dirty="0">
                <a:latin typeface="Garamond" pitchFamily="18" charset="0"/>
              </a:rPr>
              <a:t>Estudio Impacto Económico del Turismo</a:t>
            </a:r>
          </a:p>
          <a:p>
            <a:pPr algn="ctr">
              <a:spcBef>
                <a:spcPct val="50000"/>
              </a:spcBef>
            </a:pPr>
            <a:r>
              <a:rPr lang="es-ES_tradnl" altLang="es-ES" sz="2215" b="1" dirty="0">
                <a:latin typeface="Garamond" pitchFamily="18" charset="0"/>
              </a:rPr>
              <a:t>Santa Cruz de Tenerife, 21 de septiembre de 2017</a:t>
            </a:r>
            <a:endParaRPr lang="es-ES" altLang="es-ES" sz="2215" b="1" dirty="0">
              <a:latin typeface="Garamond" pitchFamily="18" charset="0"/>
            </a:endParaRPr>
          </a:p>
        </p:txBody>
      </p:sp>
      <p:sp>
        <p:nvSpPr>
          <p:cNvPr id="4099" name="Rectangle 10"/>
          <p:cNvSpPr>
            <a:spLocks noChangeArrowheads="1"/>
          </p:cNvSpPr>
          <p:nvPr/>
        </p:nvSpPr>
        <p:spPr bwMode="auto">
          <a:xfrm>
            <a:off x="-12996" y="2708920"/>
            <a:ext cx="9156995" cy="4149080"/>
          </a:xfrm>
          <a:prstGeom prst="rect">
            <a:avLst/>
          </a:prstGeom>
          <a:solidFill>
            <a:srgbClr val="FF9900"/>
          </a:solidFill>
          <a:ln w="9525" algn="ctr">
            <a:noFill/>
            <a:miter lim="800000"/>
            <a:headEnd/>
            <a:tailEnd/>
          </a:ln>
        </p:spPr>
        <p:txBody>
          <a:bodyPr wrap="none" anchor="ctr"/>
          <a:lstStyle/>
          <a:p>
            <a:pPr>
              <a:spcBef>
                <a:spcPct val="50000"/>
              </a:spcBef>
            </a:pPr>
            <a:endParaRPr lang="es-ES" altLang="es-ES" dirty="0"/>
          </a:p>
        </p:txBody>
      </p:sp>
      <p:sp>
        <p:nvSpPr>
          <p:cNvPr id="4100" name="Text Box 11"/>
          <p:cNvSpPr txBox="1">
            <a:spLocks noChangeArrowheads="1"/>
          </p:cNvSpPr>
          <p:nvPr/>
        </p:nvSpPr>
        <p:spPr bwMode="auto">
          <a:xfrm>
            <a:off x="1289538" y="3956539"/>
            <a:ext cx="7854462" cy="1771062"/>
          </a:xfrm>
          <a:prstGeom prst="rect">
            <a:avLst/>
          </a:prstGeom>
          <a:noFill/>
          <a:ln w="9525" algn="ctr">
            <a:noFill/>
            <a:miter lim="800000"/>
            <a:headEnd/>
            <a:tailEnd/>
          </a:ln>
        </p:spPr>
        <p:txBody>
          <a:bodyPr>
            <a:spAutoFit/>
          </a:bodyPr>
          <a:lstStyle/>
          <a:p>
            <a:pPr>
              <a:lnSpc>
                <a:spcPct val="20000"/>
              </a:lnSpc>
              <a:spcBef>
                <a:spcPct val="50000"/>
              </a:spcBef>
            </a:pPr>
            <a:r>
              <a:rPr lang="es-ES" altLang="es-ES" sz="4431" b="1" dirty="0">
                <a:latin typeface="Swis721 Lt BT" pitchFamily="34" charset="0"/>
              </a:rPr>
              <a:t>IMPACTUR 2016</a:t>
            </a:r>
          </a:p>
          <a:p>
            <a:pPr>
              <a:lnSpc>
                <a:spcPct val="20000"/>
              </a:lnSpc>
              <a:spcBef>
                <a:spcPct val="50000"/>
              </a:spcBef>
            </a:pPr>
            <a:r>
              <a:rPr lang="es-ES" altLang="es-ES" sz="11908" dirty="0">
                <a:solidFill>
                  <a:schemeClr val="bg1"/>
                </a:solidFill>
                <a:latin typeface="Franklin Gothic Book" pitchFamily="34" charset="0"/>
                <a:ea typeface="Batang" pitchFamily="18" charset="-127"/>
              </a:rPr>
              <a:t>canarias</a:t>
            </a:r>
          </a:p>
        </p:txBody>
      </p:sp>
      <p:pic>
        <p:nvPicPr>
          <p:cNvPr id="4101" name="Picture 9" descr="LOGO DEFINITIVO"/>
          <p:cNvPicPr>
            <a:picLocks noChangeAspect="1" noChangeArrowheads="1"/>
          </p:cNvPicPr>
          <p:nvPr/>
        </p:nvPicPr>
        <p:blipFill>
          <a:blip r:embed="rId3"/>
          <a:srcRect/>
          <a:stretch>
            <a:fillRect/>
          </a:stretch>
        </p:blipFill>
        <p:spPr bwMode="auto">
          <a:xfrm>
            <a:off x="7523285" y="281354"/>
            <a:ext cx="1620715" cy="825012"/>
          </a:xfrm>
          <a:prstGeom prst="rect">
            <a:avLst/>
          </a:prstGeom>
          <a:noFill/>
          <a:ln w="9525">
            <a:noFill/>
            <a:miter lim="800000"/>
            <a:headEnd/>
            <a:tailEnd/>
          </a:ln>
        </p:spPr>
      </p:pic>
      <p:pic>
        <p:nvPicPr>
          <p:cNvPr id="4102" name="5 Imagen" descr="logo gobierno canarias.jpg"/>
          <p:cNvPicPr>
            <a:picLocks noChangeAspect="1"/>
          </p:cNvPicPr>
          <p:nvPr/>
        </p:nvPicPr>
        <p:blipFill>
          <a:blip r:embed="rId4"/>
          <a:srcRect/>
          <a:stretch>
            <a:fillRect/>
          </a:stretch>
        </p:blipFill>
        <p:spPr bwMode="auto">
          <a:xfrm>
            <a:off x="70339" y="263769"/>
            <a:ext cx="1496158" cy="691662"/>
          </a:xfrm>
          <a:prstGeom prst="rect">
            <a:avLst/>
          </a:prstGeom>
          <a:noFill/>
          <a:ln w="9525">
            <a:noFill/>
            <a:miter lim="800000"/>
            <a:headEnd/>
            <a:tailEnd/>
          </a:ln>
        </p:spPr>
      </p:pic>
    </p:spTree>
    <p:extLst>
      <p:ext uri="{BB962C8B-B14F-4D97-AF65-F5344CB8AC3E}">
        <p14:creationId xmlns:p14="http://schemas.microsoft.com/office/powerpoint/2010/main" val="2826168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3"/>
          <p:cNvSpPr>
            <a:spLocks noChangeArrowheads="1"/>
          </p:cNvSpPr>
          <p:nvPr/>
        </p:nvSpPr>
        <p:spPr bwMode="auto">
          <a:xfrm>
            <a:off x="254000" y="50800"/>
            <a:ext cx="9677400" cy="792163"/>
          </a:xfrm>
          <a:prstGeom prst="rect">
            <a:avLst/>
          </a:prstGeom>
          <a:noFill/>
          <a:ln w="9525">
            <a:noFill/>
            <a:miter lim="800000"/>
            <a:headEnd/>
            <a:tailEnd/>
          </a:ln>
        </p:spPr>
        <p:txBody>
          <a:bodyPr anchor="ctr"/>
          <a:lstStyle/>
          <a:p>
            <a:pPr>
              <a:lnSpc>
                <a:spcPct val="95000"/>
              </a:lnSpc>
            </a:pPr>
            <a:r>
              <a:rPr lang="es-ES" altLang="es-ES" sz="3000" b="1" i="0" dirty="0">
                <a:solidFill>
                  <a:srgbClr val="FF9900"/>
                </a:solidFill>
                <a:latin typeface="Garamond" pitchFamily="18" charset="0"/>
              </a:rPr>
              <a:t>RESUMEN resultados IMPACTUR Canarias 2016</a:t>
            </a:r>
          </a:p>
        </p:txBody>
      </p:sp>
      <p:sp>
        <p:nvSpPr>
          <p:cNvPr id="33" name="Rectangle 5"/>
          <p:cNvSpPr>
            <a:spLocks noChangeArrowheads="1"/>
          </p:cNvSpPr>
          <p:nvPr/>
        </p:nvSpPr>
        <p:spPr bwMode="auto">
          <a:xfrm>
            <a:off x="2506663" y="1427706"/>
            <a:ext cx="2979737" cy="338554"/>
          </a:xfrm>
          <a:prstGeom prst="rect">
            <a:avLst/>
          </a:prstGeom>
          <a:noFill/>
          <a:ln w="9525">
            <a:noFill/>
            <a:miter lim="800000"/>
            <a:headEnd/>
            <a:tailEnd/>
          </a:ln>
        </p:spPr>
        <p:txBody>
          <a:bodyPr anchor="ctr">
            <a:spAutoFit/>
          </a:bodyPr>
          <a:lstStyle/>
          <a:p>
            <a:pPr eaLnBrk="1" hangingPunct="1"/>
            <a:r>
              <a:rPr lang="es-ES" altLang="es-ES" sz="1600" b="1" i="0" dirty="0">
                <a:solidFill>
                  <a:srgbClr val="FF9900"/>
                </a:solidFill>
                <a:latin typeface="Swis721 BT" panose="020B0503020202090204" pitchFamily="34" charset="0"/>
              </a:rPr>
              <a:t>14.602   </a:t>
            </a:r>
            <a:r>
              <a:rPr lang="es-ES" altLang="es-ES" sz="1600" b="1" i="0" dirty="0">
                <a:solidFill>
                  <a:schemeClr val="bg2"/>
                </a:solidFill>
                <a:latin typeface="Swis721 BT" panose="020B0503020202090204" pitchFamily="34" charset="0"/>
              </a:rPr>
              <a:t>millones de euros </a:t>
            </a:r>
          </a:p>
        </p:txBody>
      </p:sp>
      <p:sp>
        <p:nvSpPr>
          <p:cNvPr id="34" name="Rectangle 4"/>
          <p:cNvSpPr>
            <a:spLocks noChangeArrowheads="1"/>
          </p:cNvSpPr>
          <p:nvPr/>
        </p:nvSpPr>
        <p:spPr bwMode="auto">
          <a:xfrm>
            <a:off x="2225675" y="1087395"/>
            <a:ext cx="3273425" cy="366713"/>
          </a:xfrm>
          <a:prstGeom prst="rect">
            <a:avLst/>
          </a:prstGeom>
          <a:noFill/>
          <a:ln w="9525">
            <a:noFill/>
            <a:miter lim="800000"/>
            <a:headEnd/>
            <a:tailEnd/>
          </a:ln>
        </p:spPr>
        <p:txBody>
          <a:bodyPr wrap="none" anchor="ctr">
            <a:spAutoFit/>
          </a:bodyPr>
          <a:lstStyle/>
          <a:p>
            <a:pPr eaLnBrk="1" hangingPunct="1"/>
            <a:r>
              <a:rPr lang="es-ES" altLang="es-ES" sz="1800" b="1" i="0" dirty="0">
                <a:solidFill>
                  <a:schemeClr val="tx1"/>
                </a:solidFill>
                <a:latin typeface="Swis721 BT" panose="020B0503020202090204" pitchFamily="34" charset="0"/>
              </a:rPr>
              <a:t>del total del PIB en Canarias</a:t>
            </a:r>
          </a:p>
        </p:txBody>
      </p:sp>
      <p:sp>
        <p:nvSpPr>
          <p:cNvPr id="35" name="Rectangle 5"/>
          <p:cNvSpPr>
            <a:spLocks noChangeArrowheads="1"/>
          </p:cNvSpPr>
          <p:nvPr/>
        </p:nvSpPr>
        <p:spPr bwMode="auto">
          <a:xfrm>
            <a:off x="4205288" y="2753981"/>
            <a:ext cx="2979737" cy="338554"/>
          </a:xfrm>
          <a:prstGeom prst="rect">
            <a:avLst/>
          </a:prstGeom>
          <a:noFill/>
          <a:ln w="9525">
            <a:noFill/>
            <a:miter lim="800000"/>
            <a:headEnd/>
            <a:tailEnd/>
          </a:ln>
        </p:spPr>
        <p:txBody>
          <a:bodyPr anchor="ctr">
            <a:spAutoFit/>
          </a:bodyPr>
          <a:lstStyle/>
          <a:p>
            <a:pPr eaLnBrk="1" hangingPunct="1"/>
            <a:r>
              <a:rPr lang="es-ES" altLang="es-ES" sz="1600" b="1" i="0" dirty="0">
                <a:solidFill>
                  <a:srgbClr val="FF9900"/>
                </a:solidFill>
                <a:latin typeface="Swis721 BT" panose="020B0503020202090204" pitchFamily="34" charset="0"/>
              </a:rPr>
              <a:t>312.466 </a:t>
            </a:r>
            <a:r>
              <a:rPr lang="es-ES" altLang="es-ES" sz="1600" b="1" i="0" dirty="0">
                <a:solidFill>
                  <a:srgbClr val="FF6600"/>
                </a:solidFill>
                <a:latin typeface="Swis721 BT" panose="020B0503020202090204" pitchFamily="34" charset="0"/>
              </a:rPr>
              <a:t> </a:t>
            </a:r>
            <a:r>
              <a:rPr lang="es-ES" altLang="es-ES" sz="1600" b="1" i="0" dirty="0">
                <a:solidFill>
                  <a:schemeClr val="bg2"/>
                </a:solidFill>
                <a:latin typeface="Swis721 BT" panose="020B0503020202090204" pitchFamily="34" charset="0"/>
              </a:rPr>
              <a:t>puestos de trabajo </a:t>
            </a:r>
          </a:p>
        </p:txBody>
      </p:sp>
      <p:sp>
        <p:nvSpPr>
          <p:cNvPr id="36" name="Rectangle 4"/>
          <p:cNvSpPr>
            <a:spLocks noChangeArrowheads="1"/>
          </p:cNvSpPr>
          <p:nvPr/>
        </p:nvSpPr>
        <p:spPr bwMode="auto">
          <a:xfrm>
            <a:off x="3898900" y="2413670"/>
            <a:ext cx="3856038" cy="366713"/>
          </a:xfrm>
          <a:prstGeom prst="rect">
            <a:avLst/>
          </a:prstGeom>
          <a:noFill/>
          <a:ln w="9525">
            <a:noFill/>
            <a:miter lim="800000"/>
            <a:headEnd/>
            <a:tailEnd/>
          </a:ln>
        </p:spPr>
        <p:txBody>
          <a:bodyPr wrap="none" anchor="ctr">
            <a:spAutoFit/>
          </a:bodyPr>
          <a:lstStyle/>
          <a:p>
            <a:pPr eaLnBrk="1" hangingPunct="1"/>
            <a:r>
              <a:rPr lang="es-ES" altLang="es-ES" sz="1800" b="1" i="0">
                <a:solidFill>
                  <a:schemeClr val="tx1"/>
                </a:solidFill>
                <a:latin typeface="Swis721 BT" panose="020B0503020202090204" pitchFamily="34" charset="0"/>
              </a:rPr>
              <a:t>del total del EMPLEO en Canarias</a:t>
            </a:r>
          </a:p>
        </p:txBody>
      </p:sp>
      <p:sp>
        <p:nvSpPr>
          <p:cNvPr id="37" name="Rectangle 5"/>
          <p:cNvSpPr>
            <a:spLocks noChangeArrowheads="1"/>
          </p:cNvSpPr>
          <p:nvPr/>
        </p:nvSpPr>
        <p:spPr bwMode="auto">
          <a:xfrm>
            <a:off x="2503488" y="3999583"/>
            <a:ext cx="6983412" cy="336550"/>
          </a:xfrm>
          <a:prstGeom prst="rect">
            <a:avLst/>
          </a:prstGeom>
          <a:noFill/>
          <a:ln w="9525">
            <a:noFill/>
            <a:miter lim="800000"/>
            <a:headEnd/>
            <a:tailEnd/>
          </a:ln>
        </p:spPr>
        <p:txBody>
          <a:bodyPr anchor="ctr">
            <a:spAutoFit/>
          </a:bodyPr>
          <a:lstStyle/>
          <a:p>
            <a:pPr eaLnBrk="1" hangingPunct="1"/>
            <a:r>
              <a:rPr lang="es-ES" altLang="es-ES" sz="1600" b="1" i="0" dirty="0">
                <a:solidFill>
                  <a:srgbClr val="FF9900"/>
                </a:solidFill>
                <a:latin typeface="Swis721 BT" panose="020B0503020202090204" pitchFamily="34" charset="0"/>
              </a:rPr>
              <a:t>931</a:t>
            </a:r>
            <a:r>
              <a:rPr lang="es-ES" altLang="es-ES" sz="1600" b="1" i="0" dirty="0">
                <a:solidFill>
                  <a:srgbClr val="FF0000"/>
                </a:solidFill>
                <a:latin typeface="Swis721 BT" panose="020B0503020202090204" pitchFamily="34" charset="0"/>
              </a:rPr>
              <a:t> </a:t>
            </a:r>
            <a:r>
              <a:rPr lang="es-ES" altLang="es-ES" sz="1600" b="1" i="0" dirty="0">
                <a:solidFill>
                  <a:srgbClr val="FF6600"/>
                </a:solidFill>
                <a:latin typeface="Swis721 BT" panose="020B0503020202090204" pitchFamily="34" charset="0"/>
              </a:rPr>
              <a:t> </a:t>
            </a:r>
            <a:r>
              <a:rPr lang="es-ES" altLang="es-ES" sz="1600" b="1" i="0" dirty="0">
                <a:solidFill>
                  <a:schemeClr val="bg2"/>
                </a:solidFill>
                <a:latin typeface="Swis721 BT" panose="020B0503020202090204" pitchFamily="34" charset="0"/>
              </a:rPr>
              <a:t>millones de euros de gasto público corriente</a:t>
            </a:r>
          </a:p>
        </p:txBody>
      </p:sp>
      <p:sp>
        <p:nvSpPr>
          <p:cNvPr id="38" name="Rectangle 4"/>
          <p:cNvSpPr>
            <a:spLocks noChangeArrowheads="1"/>
          </p:cNvSpPr>
          <p:nvPr/>
        </p:nvSpPr>
        <p:spPr bwMode="auto">
          <a:xfrm>
            <a:off x="2260600" y="3658270"/>
            <a:ext cx="5883342" cy="369332"/>
          </a:xfrm>
          <a:prstGeom prst="rect">
            <a:avLst/>
          </a:prstGeom>
          <a:noFill/>
          <a:ln w="9525">
            <a:noFill/>
            <a:miter lim="800000"/>
            <a:headEnd/>
            <a:tailEnd/>
          </a:ln>
        </p:spPr>
        <p:txBody>
          <a:bodyPr wrap="none" anchor="ctr">
            <a:spAutoFit/>
          </a:bodyPr>
          <a:lstStyle/>
          <a:p>
            <a:pPr eaLnBrk="1" hangingPunct="1"/>
            <a:r>
              <a:rPr lang="es-ES" altLang="es-ES" sz="1800" b="1" i="0" dirty="0">
                <a:solidFill>
                  <a:schemeClr val="tx1"/>
                </a:solidFill>
                <a:latin typeface="Swis721 BT" panose="020B0503020202090204" pitchFamily="34" charset="0"/>
              </a:rPr>
              <a:t>del total del GASTO PÚBLICO corriente en Canarias</a:t>
            </a:r>
          </a:p>
        </p:txBody>
      </p:sp>
      <p:sp>
        <p:nvSpPr>
          <p:cNvPr id="39" name="Rectangle 5"/>
          <p:cNvSpPr>
            <a:spLocks noChangeArrowheads="1"/>
          </p:cNvSpPr>
          <p:nvPr/>
        </p:nvSpPr>
        <p:spPr bwMode="auto">
          <a:xfrm>
            <a:off x="4281488" y="5282283"/>
            <a:ext cx="5624512" cy="336550"/>
          </a:xfrm>
          <a:prstGeom prst="rect">
            <a:avLst/>
          </a:prstGeom>
          <a:noFill/>
          <a:ln w="9525">
            <a:noFill/>
            <a:miter lim="800000"/>
            <a:headEnd/>
            <a:tailEnd/>
          </a:ln>
        </p:spPr>
        <p:txBody>
          <a:bodyPr anchor="ctr">
            <a:spAutoFit/>
          </a:bodyPr>
          <a:lstStyle/>
          <a:p>
            <a:r>
              <a:rPr lang="es-ES" altLang="es-ES" sz="1600" b="1" dirty="0">
                <a:solidFill>
                  <a:srgbClr val="FF9900"/>
                </a:solidFill>
                <a:latin typeface="Swis721 BT" panose="020B0503020202090204" pitchFamily="34" charset="0"/>
              </a:rPr>
              <a:t>2.123  </a:t>
            </a:r>
            <a:r>
              <a:rPr lang="es-ES" altLang="es-ES" sz="1600" b="1" dirty="0">
                <a:solidFill>
                  <a:schemeClr val="bg2"/>
                </a:solidFill>
                <a:latin typeface="Swis721 BT" panose="020B0503020202090204" pitchFamily="34" charset="0"/>
              </a:rPr>
              <a:t>millones de euros de recaudación</a:t>
            </a:r>
          </a:p>
        </p:txBody>
      </p:sp>
      <p:sp>
        <p:nvSpPr>
          <p:cNvPr id="40" name="Rectangle 4"/>
          <p:cNvSpPr>
            <a:spLocks noChangeArrowheads="1"/>
          </p:cNvSpPr>
          <p:nvPr/>
        </p:nvSpPr>
        <p:spPr bwMode="auto">
          <a:xfrm>
            <a:off x="4051300" y="4965061"/>
            <a:ext cx="4224233" cy="369332"/>
          </a:xfrm>
          <a:prstGeom prst="rect">
            <a:avLst/>
          </a:prstGeom>
          <a:noFill/>
          <a:ln w="9525">
            <a:noFill/>
            <a:miter lim="800000"/>
            <a:headEnd/>
            <a:tailEnd/>
          </a:ln>
        </p:spPr>
        <p:txBody>
          <a:bodyPr wrap="none" anchor="ctr">
            <a:spAutoFit/>
          </a:bodyPr>
          <a:lstStyle/>
          <a:p>
            <a:r>
              <a:rPr lang="es-ES" altLang="es-ES" b="1" dirty="0">
                <a:latin typeface="Swis721 BT" panose="020B0503020202090204" pitchFamily="34" charset="0"/>
              </a:rPr>
              <a:t>del total de IMPUESTOS en Canarias</a:t>
            </a:r>
          </a:p>
        </p:txBody>
      </p:sp>
      <p:sp>
        <p:nvSpPr>
          <p:cNvPr id="41" name="Text Box 20"/>
          <p:cNvSpPr txBox="1">
            <a:spLocks noChangeArrowheads="1"/>
          </p:cNvSpPr>
          <p:nvPr/>
        </p:nvSpPr>
        <p:spPr bwMode="auto">
          <a:xfrm>
            <a:off x="292100" y="858416"/>
            <a:ext cx="2171700" cy="914400"/>
          </a:xfrm>
          <a:prstGeom prst="rect">
            <a:avLst/>
          </a:prstGeom>
          <a:noFill/>
          <a:ln w="9525" algn="ctr">
            <a:noFill/>
            <a:miter lim="800000"/>
            <a:headEnd/>
            <a:tailEnd/>
          </a:ln>
        </p:spPr>
        <p:txBody>
          <a:bodyPr>
            <a:spAutoFit/>
          </a:bodyPr>
          <a:lstStyle/>
          <a:p>
            <a:pPr>
              <a:spcBef>
                <a:spcPct val="50000"/>
              </a:spcBef>
            </a:pPr>
            <a:r>
              <a:rPr lang="es-ES" altLang="ja-JP" sz="5400" b="1" i="0" dirty="0">
                <a:solidFill>
                  <a:srgbClr val="FF9900"/>
                </a:solidFill>
                <a:latin typeface="Swis721 BT" panose="020B0503020202090204" pitchFamily="34" charset="0"/>
                <a:ea typeface="ＭＳ Ｐゴシック" charset="-128"/>
              </a:rPr>
              <a:t>34,3% </a:t>
            </a:r>
            <a:endParaRPr lang="es-ES" altLang="es-ES" sz="5400" b="1" i="0" dirty="0">
              <a:solidFill>
                <a:srgbClr val="FF9900"/>
              </a:solidFill>
              <a:latin typeface="Swis721 BT" panose="020B0503020202090204" pitchFamily="34" charset="0"/>
            </a:endParaRPr>
          </a:p>
        </p:txBody>
      </p:sp>
      <p:sp>
        <p:nvSpPr>
          <p:cNvPr id="42" name="Text Box 21"/>
          <p:cNvSpPr txBox="1">
            <a:spLocks noChangeArrowheads="1"/>
          </p:cNvSpPr>
          <p:nvPr/>
        </p:nvSpPr>
        <p:spPr bwMode="auto">
          <a:xfrm>
            <a:off x="1915234" y="2190310"/>
            <a:ext cx="2171700" cy="923330"/>
          </a:xfrm>
          <a:prstGeom prst="rect">
            <a:avLst/>
          </a:prstGeom>
          <a:noFill/>
          <a:ln w="9525" algn="ctr">
            <a:noFill/>
            <a:miter lim="800000"/>
            <a:headEnd/>
            <a:tailEnd/>
          </a:ln>
        </p:spPr>
        <p:txBody>
          <a:bodyPr>
            <a:spAutoFit/>
          </a:bodyPr>
          <a:lstStyle/>
          <a:p>
            <a:pPr>
              <a:spcBef>
                <a:spcPct val="50000"/>
              </a:spcBef>
            </a:pPr>
            <a:r>
              <a:rPr lang="es-ES" altLang="ja-JP" sz="5400" b="1" i="0" dirty="0">
                <a:solidFill>
                  <a:srgbClr val="FF9900"/>
                </a:solidFill>
                <a:latin typeface="Swis721 BT" panose="020B0503020202090204" pitchFamily="34" charset="0"/>
                <a:ea typeface="ＭＳ Ｐゴシック" charset="-128"/>
              </a:rPr>
              <a:t>39,7% </a:t>
            </a:r>
            <a:endParaRPr lang="es-ES" altLang="es-ES" sz="5400" b="1" i="0" dirty="0">
              <a:solidFill>
                <a:srgbClr val="FF9900"/>
              </a:solidFill>
              <a:latin typeface="Swis721 BT" panose="020B0503020202090204" pitchFamily="34" charset="0"/>
            </a:endParaRPr>
          </a:p>
        </p:txBody>
      </p:sp>
      <p:sp>
        <p:nvSpPr>
          <p:cNvPr id="43" name="Text Box 23"/>
          <p:cNvSpPr txBox="1">
            <a:spLocks noChangeArrowheads="1"/>
          </p:cNvSpPr>
          <p:nvPr/>
        </p:nvSpPr>
        <p:spPr bwMode="auto">
          <a:xfrm>
            <a:off x="723900" y="3501008"/>
            <a:ext cx="1955800" cy="923330"/>
          </a:xfrm>
          <a:prstGeom prst="rect">
            <a:avLst/>
          </a:prstGeom>
          <a:noFill/>
          <a:ln w="9525" algn="ctr">
            <a:noFill/>
            <a:miter lim="800000"/>
            <a:headEnd/>
            <a:tailEnd/>
          </a:ln>
        </p:spPr>
        <p:txBody>
          <a:bodyPr>
            <a:spAutoFit/>
          </a:bodyPr>
          <a:lstStyle/>
          <a:p>
            <a:pPr>
              <a:spcBef>
                <a:spcPct val="50000"/>
              </a:spcBef>
            </a:pPr>
            <a:r>
              <a:rPr lang="es-ES" altLang="ja-JP" sz="5400" b="1" i="0" dirty="0">
                <a:solidFill>
                  <a:srgbClr val="FF9900"/>
                </a:solidFill>
                <a:latin typeface="Swis721 BT" panose="020B0503020202090204" pitchFamily="34" charset="0"/>
                <a:ea typeface="ＭＳ Ｐゴシック" charset="-128"/>
              </a:rPr>
              <a:t>9,4% </a:t>
            </a:r>
            <a:endParaRPr lang="es-ES" altLang="es-ES" sz="5400" b="1" i="0" dirty="0">
              <a:solidFill>
                <a:srgbClr val="FF9900"/>
              </a:solidFill>
              <a:latin typeface="Swis721 BT" panose="020B0503020202090204" pitchFamily="34" charset="0"/>
            </a:endParaRPr>
          </a:p>
        </p:txBody>
      </p:sp>
      <p:sp>
        <p:nvSpPr>
          <p:cNvPr id="44" name="Text Box 24"/>
          <p:cNvSpPr txBox="1">
            <a:spLocks noChangeArrowheads="1"/>
          </p:cNvSpPr>
          <p:nvPr/>
        </p:nvSpPr>
        <p:spPr bwMode="auto">
          <a:xfrm>
            <a:off x="1778000" y="4807620"/>
            <a:ext cx="2260600" cy="923330"/>
          </a:xfrm>
          <a:prstGeom prst="rect">
            <a:avLst/>
          </a:prstGeom>
          <a:noFill/>
          <a:ln w="9525" algn="ctr">
            <a:noFill/>
            <a:miter lim="800000"/>
            <a:headEnd/>
            <a:tailEnd/>
          </a:ln>
        </p:spPr>
        <p:txBody>
          <a:bodyPr>
            <a:spAutoFit/>
          </a:bodyPr>
          <a:lstStyle>
            <a:defPPr>
              <a:defRPr lang="es-ES"/>
            </a:defPPr>
            <a:lvl1pPr>
              <a:spcBef>
                <a:spcPct val="50000"/>
              </a:spcBef>
              <a:defRPr sz="5400" b="1" i="0">
                <a:solidFill>
                  <a:srgbClr val="FF9900"/>
                </a:solidFill>
                <a:latin typeface="Swis721 BT" panose="020B0503020202090204" pitchFamily="34" charset="0"/>
                <a:ea typeface="ＭＳ Ｐゴシック" charset="-128"/>
              </a:defRPr>
            </a:lvl1pPr>
          </a:lstStyle>
          <a:p>
            <a:r>
              <a:rPr lang="es-ES" altLang="ja-JP" dirty="0"/>
              <a:t>34,4% </a:t>
            </a:r>
            <a:endParaRPr lang="es-ES" altLang="es-ES" dirty="0"/>
          </a:p>
        </p:txBody>
      </p:sp>
    </p:spTree>
    <p:extLst>
      <p:ext uri="{BB962C8B-B14F-4D97-AF65-F5344CB8AC3E}">
        <p14:creationId xmlns:p14="http://schemas.microsoft.com/office/powerpoint/2010/main" val="1917628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29"/>
          <p:cNvSpPr>
            <a:spLocks noEditPoints="1"/>
          </p:cNvSpPr>
          <p:nvPr/>
        </p:nvSpPr>
        <p:spPr bwMode="auto">
          <a:xfrm>
            <a:off x="467544" y="1494061"/>
            <a:ext cx="4210050" cy="4283075"/>
          </a:xfrm>
          <a:custGeom>
            <a:avLst/>
            <a:gdLst>
              <a:gd name="T0" fmla="*/ 2147483647 w 2652"/>
              <a:gd name="T1" fmla="*/ 2147483647 h 2698"/>
              <a:gd name="T2" fmla="*/ 2147483647 w 2652"/>
              <a:gd name="T3" fmla="*/ 2147483647 h 2698"/>
              <a:gd name="T4" fmla="*/ 2147483647 w 2652"/>
              <a:gd name="T5" fmla="*/ 2147483647 h 2698"/>
              <a:gd name="T6" fmla="*/ 2147483647 w 2652"/>
              <a:gd name="T7" fmla="*/ 2147483647 h 2698"/>
              <a:gd name="T8" fmla="*/ 2147483647 w 2652"/>
              <a:gd name="T9" fmla="*/ 2147483647 h 2698"/>
              <a:gd name="T10" fmla="*/ 2147483647 w 2652"/>
              <a:gd name="T11" fmla="*/ 2147483647 h 2698"/>
              <a:gd name="T12" fmla="*/ 2147483647 w 2652"/>
              <a:gd name="T13" fmla="*/ 2147483647 h 2698"/>
              <a:gd name="T14" fmla="*/ 2147483647 w 2652"/>
              <a:gd name="T15" fmla="*/ 2147483647 h 2698"/>
              <a:gd name="T16" fmla="*/ 2147483647 w 2652"/>
              <a:gd name="T17" fmla="*/ 2147483647 h 2698"/>
              <a:gd name="T18" fmla="*/ 2147483647 w 2652"/>
              <a:gd name="T19" fmla="*/ 2147483647 h 2698"/>
              <a:gd name="T20" fmla="*/ 2147483647 w 2652"/>
              <a:gd name="T21" fmla="*/ 2147483647 h 2698"/>
              <a:gd name="T22" fmla="*/ 2147483647 w 2652"/>
              <a:gd name="T23" fmla="*/ 2147483647 h 2698"/>
              <a:gd name="T24" fmla="*/ 2147483647 w 2652"/>
              <a:gd name="T25" fmla="*/ 2147483647 h 2698"/>
              <a:gd name="T26" fmla="*/ 2147483647 w 2652"/>
              <a:gd name="T27" fmla="*/ 2147483647 h 2698"/>
              <a:gd name="T28" fmla="*/ 2147483647 w 2652"/>
              <a:gd name="T29" fmla="*/ 2147483647 h 2698"/>
              <a:gd name="T30" fmla="*/ 2147483647 w 2652"/>
              <a:gd name="T31" fmla="*/ 2147483647 h 2698"/>
              <a:gd name="T32" fmla="*/ 2147483647 w 2652"/>
              <a:gd name="T33" fmla="*/ 2147483647 h 2698"/>
              <a:gd name="T34" fmla="*/ 2147483647 w 2652"/>
              <a:gd name="T35" fmla="*/ 2147483647 h 2698"/>
              <a:gd name="T36" fmla="*/ 2147483647 w 2652"/>
              <a:gd name="T37" fmla="*/ 2147483647 h 2698"/>
              <a:gd name="T38" fmla="*/ 2147483647 w 2652"/>
              <a:gd name="T39" fmla="*/ 2147483647 h 2698"/>
              <a:gd name="T40" fmla="*/ 2147483647 w 2652"/>
              <a:gd name="T41" fmla="*/ 2147483647 h 2698"/>
              <a:gd name="T42" fmla="*/ 2147483647 w 2652"/>
              <a:gd name="T43" fmla="*/ 2147483647 h 2698"/>
              <a:gd name="T44" fmla="*/ 2147483647 w 2652"/>
              <a:gd name="T45" fmla="*/ 2147483647 h 2698"/>
              <a:gd name="T46" fmla="*/ 2147483647 w 2652"/>
              <a:gd name="T47" fmla="*/ 2147483647 h 2698"/>
              <a:gd name="T48" fmla="*/ 2147483647 w 2652"/>
              <a:gd name="T49" fmla="*/ 2147483647 h 2698"/>
              <a:gd name="T50" fmla="*/ 2147483647 w 2652"/>
              <a:gd name="T51" fmla="*/ 2147483647 h 2698"/>
              <a:gd name="T52" fmla="*/ 2147483647 w 2652"/>
              <a:gd name="T53" fmla="*/ 2147483647 h 2698"/>
              <a:gd name="T54" fmla="*/ 2147483647 w 2652"/>
              <a:gd name="T55" fmla="*/ 2147483647 h 2698"/>
              <a:gd name="T56" fmla="*/ 0 w 2652"/>
              <a:gd name="T57" fmla="*/ 2147483647 h 2698"/>
              <a:gd name="T58" fmla="*/ 2147483647 w 2652"/>
              <a:gd name="T59" fmla="*/ 2147483647 h 2698"/>
              <a:gd name="T60" fmla="*/ 2147483647 w 2652"/>
              <a:gd name="T61" fmla="*/ 2147483647 h 2698"/>
              <a:gd name="T62" fmla="*/ 2147483647 w 2652"/>
              <a:gd name="T63" fmla="*/ 2147483647 h 2698"/>
              <a:gd name="T64" fmla="*/ 2147483647 w 2652"/>
              <a:gd name="T65" fmla="*/ 2147483647 h 2698"/>
              <a:gd name="T66" fmla="*/ 2147483647 w 2652"/>
              <a:gd name="T67" fmla="*/ 2147483647 h 2698"/>
              <a:gd name="T68" fmla="*/ 2147483647 w 2652"/>
              <a:gd name="T69" fmla="*/ 2147483647 h 2698"/>
              <a:gd name="T70" fmla="*/ 2147483647 w 2652"/>
              <a:gd name="T71" fmla="*/ 2147483647 h 2698"/>
              <a:gd name="T72" fmla="*/ 2147483647 w 2652"/>
              <a:gd name="T73" fmla="*/ 2147483647 h 2698"/>
              <a:gd name="T74" fmla="*/ 2147483647 w 2652"/>
              <a:gd name="T75" fmla="*/ 2147483647 h 2698"/>
              <a:gd name="T76" fmla="*/ 2147483647 w 2652"/>
              <a:gd name="T77" fmla="*/ 2147483647 h 2698"/>
              <a:gd name="T78" fmla="*/ 2147483647 w 2652"/>
              <a:gd name="T79" fmla="*/ 2147483647 h 2698"/>
              <a:gd name="T80" fmla="*/ 2147483647 w 2652"/>
              <a:gd name="T81" fmla="*/ 2147483647 h 2698"/>
              <a:gd name="T82" fmla="*/ 2147483647 w 2652"/>
              <a:gd name="T83" fmla="*/ 2147483647 h 2698"/>
              <a:gd name="T84" fmla="*/ 2147483647 w 2652"/>
              <a:gd name="T85" fmla="*/ 2147483647 h 2698"/>
              <a:gd name="T86" fmla="*/ 2147483647 w 2652"/>
              <a:gd name="T87" fmla="*/ 2147483647 h 2698"/>
              <a:gd name="T88" fmla="*/ 2147483647 w 2652"/>
              <a:gd name="T89" fmla="*/ 2147483647 h 2698"/>
              <a:gd name="T90" fmla="*/ 2147483647 w 2652"/>
              <a:gd name="T91" fmla="*/ 2147483647 h 2698"/>
              <a:gd name="T92" fmla="*/ 2147483647 w 2652"/>
              <a:gd name="T93" fmla="*/ 2147483647 h 2698"/>
              <a:gd name="T94" fmla="*/ 2147483647 w 2652"/>
              <a:gd name="T95" fmla="*/ 2147483647 h 2698"/>
              <a:gd name="T96" fmla="*/ 2147483647 w 2652"/>
              <a:gd name="T97" fmla="*/ 2147483647 h 2698"/>
              <a:gd name="T98" fmla="*/ 2147483647 w 2652"/>
              <a:gd name="T99" fmla="*/ 2147483647 h 2698"/>
              <a:gd name="T100" fmla="*/ 2147483647 w 2652"/>
              <a:gd name="T101" fmla="*/ 2147483647 h 2698"/>
              <a:gd name="T102" fmla="*/ 2147483647 w 2652"/>
              <a:gd name="T103" fmla="*/ 2147483647 h 2698"/>
              <a:gd name="T104" fmla="*/ 2147483647 w 2652"/>
              <a:gd name="T105" fmla="*/ 2147483647 h 2698"/>
              <a:gd name="T106" fmla="*/ 2147483647 w 2652"/>
              <a:gd name="T107" fmla="*/ 2147483647 h 2698"/>
              <a:gd name="T108" fmla="*/ 2147483647 w 2652"/>
              <a:gd name="T109" fmla="*/ 2147483647 h 2698"/>
              <a:gd name="T110" fmla="*/ 2147483647 w 2652"/>
              <a:gd name="T111" fmla="*/ 2147483647 h 269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652"/>
              <a:gd name="T169" fmla="*/ 0 h 2698"/>
              <a:gd name="T170" fmla="*/ 2652 w 2652"/>
              <a:gd name="T171" fmla="*/ 2698 h 269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652" h="2698">
                <a:moveTo>
                  <a:pt x="0" y="1349"/>
                </a:moveTo>
                <a:lnTo>
                  <a:pt x="0" y="1349"/>
                </a:lnTo>
                <a:lnTo>
                  <a:pt x="0" y="1314"/>
                </a:lnTo>
                <a:lnTo>
                  <a:pt x="0" y="1278"/>
                </a:lnTo>
                <a:lnTo>
                  <a:pt x="7" y="1214"/>
                </a:lnTo>
                <a:lnTo>
                  <a:pt x="14" y="1143"/>
                </a:lnTo>
                <a:lnTo>
                  <a:pt x="21" y="1080"/>
                </a:lnTo>
                <a:lnTo>
                  <a:pt x="43" y="1016"/>
                </a:lnTo>
                <a:lnTo>
                  <a:pt x="57" y="952"/>
                </a:lnTo>
                <a:lnTo>
                  <a:pt x="78" y="888"/>
                </a:lnTo>
                <a:lnTo>
                  <a:pt x="100" y="824"/>
                </a:lnTo>
                <a:lnTo>
                  <a:pt x="128" y="767"/>
                </a:lnTo>
                <a:lnTo>
                  <a:pt x="156" y="710"/>
                </a:lnTo>
                <a:lnTo>
                  <a:pt x="192" y="654"/>
                </a:lnTo>
                <a:lnTo>
                  <a:pt x="228" y="597"/>
                </a:lnTo>
                <a:lnTo>
                  <a:pt x="263" y="547"/>
                </a:lnTo>
                <a:lnTo>
                  <a:pt x="299" y="490"/>
                </a:lnTo>
                <a:lnTo>
                  <a:pt x="341" y="448"/>
                </a:lnTo>
                <a:lnTo>
                  <a:pt x="384" y="398"/>
                </a:lnTo>
                <a:lnTo>
                  <a:pt x="434" y="355"/>
                </a:lnTo>
                <a:lnTo>
                  <a:pt x="483" y="313"/>
                </a:lnTo>
                <a:lnTo>
                  <a:pt x="533" y="270"/>
                </a:lnTo>
                <a:lnTo>
                  <a:pt x="583" y="235"/>
                </a:lnTo>
                <a:lnTo>
                  <a:pt x="633" y="199"/>
                </a:lnTo>
                <a:lnTo>
                  <a:pt x="690" y="164"/>
                </a:lnTo>
                <a:lnTo>
                  <a:pt x="747" y="135"/>
                </a:lnTo>
                <a:lnTo>
                  <a:pt x="811" y="107"/>
                </a:lnTo>
                <a:lnTo>
                  <a:pt x="867" y="86"/>
                </a:lnTo>
                <a:lnTo>
                  <a:pt x="931" y="64"/>
                </a:lnTo>
                <a:lnTo>
                  <a:pt x="995" y="43"/>
                </a:lnTo>
                <a:lnTo>
                  <a:pt x="1059" y="29"/>
                </a:lnTo>
                <a:lnTo>
                  <a:pt x="1123" y="22"/>
                </a:lnTo>
                <a:lnTo>
                  <a:pt x="1187" y="8"/>
                </a:lnTo>
                <a:lnTo>
                  <a:pt x="1223" y="8"/>
                </a:lnTo>
                <a:lnTo>
                  <a:pt x="1258" y="8"/>
                </a:lnTo>
                <a:lnTo>
                  <a:pt x="1287" y="0"/>
                </a:lnTo>
                <a:lnTo>
                  <a:pt x="1322" y="0"/>
                </a:lnTo>
                <a:lnTo>
                  <a:pt x="1358" y="0"/>
                </a:lnTo>
                <a:lnTo>
                  <a:pt x="1394" y="8"/>
                </a:lnTo>
                <a:lnTo>
                  <a:pt x="1429" y="8"/>
                </a:lnTo>
                <a:lnTo>
                  <a:pt x="1458" y="8"/>
                </a:lnTo>
                <a:lnTo>
                  <a:pt x="1529" y="22"/>
                </a:lnTo>
                <a:lnTo>
                  <a:pt x="1593" y="29"/>
                </a:lnTo>
                <a:lnTo>
                  <a:pt x="1657" y="43"/>
                </a:lnTo>
                <a:lnTo>
                  <a:pt x="1721" y="64"/>
                </a:lnTo>
                <a:lnTo>
                  <a:pt x="1778" y="86"/>
                </a:lnTo>
                <a:lnTo>
                  <a:pt x="1842" y="107"/>
                </a:lnTo>
                <a:lnTo>
                  <a:pt x="1898" y="135"/>
                </a:lnTo>
                <a:lnTo>
                  <a:pt x="1955" y="164"/>
                </a:lnTo>
                <a:lnTo>
                  <a:pt x="2012" y="199"/>
                </a:lnTo>
                <a:lnTo>
                  <a:pt x="2069" y="235"/>
                </a:lnTo>
                <a:lnTo>
                  <a:pt x="2119" y="270"/>
                </a:lnTo>
                <a:lnTo>
                  <a:pt x="2169" y="313"/>
                </a:lnTo>
                <a:lnTo>
                  <a:pt x="2218" y="355"/>
                </a:lnTo>
                <a:lnTo>
                  <a:pt x="2261" y="398"/>
                </a:lnTo>
                <a:lnTo>
                  <a:pt x="2304" y="448"/>
                </a:lnTo>
                <a:lnTo>
                  <a:pt x="2346" y="490"/>
                </a:lnTo>
                <a:lnTo>
                  <a:pt x="2389" y="547"/>
                </a:lnTo>
                <a:lnTo>
                  <a:pt x="2425" y="597"/>
                </a:lnTo>
                <a:lnTo>
                  <a:pt x="2460" y="654"/>
                </a:lnTo>
                <a:lnTo>
                  <a:pt x="2489" y="710"/>
                </a:lnTo>
                <a:lnTo>
                  <a:pt x="2517" y="767"/>
                </a:lnTo>
                <a:lnTo>
                  <a:pt x="2545" y="824"/>
                </a:lnTo>
                <a:lnTo>
                  <a:pt x="2574" y="888"/>
                </a:lnTo>
                <a:lnTo>
                  <a:pt x="2588" y="952"/>
                </a:lnTo>
                <a:lnTo>
                  <a:pt x="2609" y="1016"/>
                </a:lnTo>
                <a:lnTo>
                  <a:pt x="2624" y="1080"/>
                </a:lnTo>
                <a:lnTo>
                  <a:pt x="2638" y="1143"/>
                </a:lnTo>
                <a:lnTo>
                  <a:pt x="2645" y="1214"/>
                </a:lnTo>
                <a:lnTo>
                  <a:pt x="2652" y="1278"/>
                </a:lnTo>
                <a:lnTo>
                  <a:pt x="2652" y="1314"/>
                </a:lnTo>
                <a:lnTo>
                  <a:pt x="2652" y="1349"/>
                </a:lnTo>
                <a:lnTo>
                  <a:pt x="2652" y="1385"/>
                </a:lnTo>
                <a:lnTo>
                  <a:pt x="2652" y="1420"/>
                </a:lnTo>
                <a:lnTo>
                  <a:pt x="2645" y="1484"/>
                </a:lnTo>
                <a:lnTo>
                  <a:pt x="2638" y="1555"/>
                </a:lnTo>
                <a:lnTo>
                  <a:pt x="2624" y="1619"/>
                </a:lnTo>
                <a:lnTo>
                  <a:pt x="2609" y="1683"/>
                </a:lnTo>
                <a:lnTo>
                  <a:pt x="2588" y="1747"/>
                </a:lnTo>
                <a:lnTo>
                  <a:pt x="2574" y="1811"/>
                </a:lnTo>
                <a:lnTo>
                  <a:pt x="2545" y="1875"/>
                </a:lnTo>
                <a:lnTo>
                  <a:pt x="2517" y="1931"/>
                </a:lnTo>
                <a:lnTo>
                  <a:pt x="2489" y="1988"/>
                </a:lnTo>
                <a:lnTo>
                  <a:pt x="2460" y="2045"/>
                </a:lnTo>
                <a:lnTo>
                  <a:pt x="2425" y="2102"/>
                </a:lnTo>
                <a:lnTo>
                  <a:pt x="2389" y="2152"/>
                </a:lnTo>
                <a:lnTo>
                  <a:pt x="2346" y="2208"/>
                </a:lnTo>
                <a:lnTo>
                  <a:pt x="2304" y="2251"/>
                </a:lnTo>
                <a:lnTo>
                  <a:pt x="2261" y="2301"/>
                </a:lnTo>
                <a:lnTo>
                  <a:pt x="2218" y="2343"/>
                </a:lnTo>
                <a:lnTo>
                  <a:pt x="2169" y="2386"/>
                </a:lnTo>
                <a:lnTo>
                  <a:pt x="2119" y="2428"/>
                </a:lnTo>
                <a:lnTo>
                  <a:pt x="2069" y="2464"/>
                </a:lnTo>
                <a:lnTo>
                  <a:pt x="2012" y="2499"/>
                </a:lnTo>
                <a:lnTo>
                  <a:pt x="1955" y="2535"/>
                </a:lnTo>
                <a:lnTo>
                  <a:pt x="1898" y="2563"/>
                </a:lnTo>
                <a:lnTo>
                  <a:pt x="1842" y="2592"/>
                </a:lnTo>
                <a:lnTo>
                  <a:pt x="1778" y="2613"/>
                </a:lnTo>
                <a:lnTo>
                  <a:pt x="1721" y="2634"/>
                </a:lnTo>
                <a:lnTo>
                  <a:pt x="1657" y="2656"/>
                </a:lnTo>
                <a:lnTo>
                  <a:pt x="1593" y="2670"/>
                </a:lnTo>
                <a:lnTo>
                  <a:pt x="1529" y="2677"/>
                </a:lnTo>
                <a:lnTo>
                  <a:pt x="1458" y="2691"/>
                </a:lnTo>
                <a:lnTo>
                  <a:pt x="1429" y="2691"/>
                </a:lnTo>
                <a:lnTo>
                  <a:pt x="1394" y="2691"/>
                </a:lnTo>
                <a:lnTo>
                  <a:pt x="1358" y="2698"/>
                </a:lnTo>
                <a:lnTo>
                  <a:pt x="1322" y="2698"/>
                </a:lnTo>
                <a:lnTo>
                  <a:pt x="1287" y="2698"/>
                </a:lnTo>
                <a:lnTo>
                  <a:pt x="1258" y="2691"/>
                </a:lnTo>
                <a:lnTo>
                  <a:pt x="1223" y="2691"/>
                </a:lnTo>
                <a:lnTo>
                  <a:pt x="1187" y="2691"/>
                </a:lnTo>
                <a:lnTo>
                  <a:pt x="1123" y="2677"/>
                </a:lnTo>
                <a:lnTo>
                  <a:pt x="1059" y="2670"/>
                </a:lnTo>
                <a:lnTo>
                  <a:pt x="995" y="2656"/>
                </a:lnTo>
                <a:lnTo>
                  <a:pt x="931" y="2634"/>
                </a:lnTo>
                <a:lnTo>
                  <a:pt x="867" y="2613"/>
                </a:lnTo>
                <a:lnTo>
                  <a:pt x="811" y="2592"/>
                </a:lnTo>
                <a:lnTo>
                  <a:pt x="747" y="2563"/>
                </a:lnTo>
                <a:lnTo>
                  <a:pt x="690" y="2535"/>
                </a:lnTo>
                <a:lnTo>
                  <a:pt x="633" y="2499"/>
                </a:lnTo>
                <a:lnTo>
                  <a:pt x="583" y="2464"/>
                </a:lnTo>
                <a:lnTo>
                  <a:pt x="533" y="2428"/>
                </a:lnTo>
                <a:lnTo>
                  <a:pt x="483" y="2386"/>
                </a:lnTo>
                <a:lnTo>
                  <a:pt x="434" y="2343"/>
                </a:lnTo>
                <a:lnTo>
                  <a:pt x="384" y="2301"/>
                </a:lnTo>
                <a:lnTo>
                  <a:pt x="341" y="2251"/>
                </a:lnTo>
                <a:lnTo>
                  <a:pt x="299" y="2208"/>
                </a:lnTo>
                <a:lnTo>
                  <a:pt x="263" y="2152"/>
                </a:lnTo>
                <a:lnTo>
                  <a:pt x="228" y="2102"/>
                </a:lnTo>
                <a:lnTo>
                  <a:pt x="192" y="2045"/>
                </a:lnTo>
                <a:lnTo>
                  <a:pt x="156" y="1988"/>
                </a:lnTo>
                <a:lnTo>
                  <a:pt x="128" y="1931"/>
                </a:lnTo>
                <a:lnTo>
                  <a:pt x="100" y="1875"/>
                </a:lnTo>
                <a:lnTo>
                  <a:pt x="78" y="1811"/>
                </a:lnTo>
                <a:lnTo>
                  <a:pt x="57" y="1747"/>
                </a:lnTo>
                <a:lnTo>
                  <a:pt x="43" y="1683"/>
                </a:lnTo>
                <a:lnTo>
                  <a:pt x="21" y="1619"/>
                </a:lnTo>
                <a:lnTo>
                  <a:pt x="14" y="1555"/>
                </a:lnTo>
                <a:lnTo>
                  <a:pt x="7" y="1484"/>
                </a:lnTo>
                <a:lnTo>
                  <a:pt x="0" y="1420"/>
                </a:lnTo>
                <a:lnTo>
                  <a:pt x="0" y="1385"/>
                </a:lnTo>
                <a:lnTo>
                  <a:pt x="0" y="1349"/>
                </a:lnTo>
                <a:close/>
                <a:moveTo>
                  <a:pt x="661" y="1349"/>
                </a:moveTo>
                <a:lnTo>
                  <a:pt x="661" y="1349"/>
                </a:lnTo>
                <a:lnTo>
                  <a:pt x="661" y="1385"/>
                </a:lnTo>
                <a:lnTo>
                  <a:pt x="661" y="1420"/>
                </a:lnTo>
                <a:lnTo>
                  <a:pt x="668" y="1456"/>
                </a:lnTo>
                <a:lnTo>
                  <a:pt x="675" y="1484"/>
                </a:lnTo>
                <a:lnTo>
                  <a:pt x="683" y="1520"/>
                </a:lnTo>
                <a:lnTo>
                  <a:pt x="690" y="1555"/>
                </a:lnTo>
                <a:lnTo>
                  <a:pt x="704" y="1584"/>
                </a:lnTo>
                <a:lnTo>
                  <a:pt x="711" y="1612"/>
                </a:lnTo>
                <a:lnTo>
                  <a:pt x="725" y="1647"/>
                </a:lnTo>
                <a:lnTo>
                  <a:pt x="739" y="1676"/>
                </a:lnTo>
                <a:lnTo>
                  <a:pt x="754" y="1704"/>
                </a:lnTo>
                <a:lnTo>
                  <a:pt x="775" y="1733"/>
                </a:lnTo>
                <a:lnTo>
                  <a:pt x="789" y="1761"/>
                </a:lnTo>
                <a:lnTo>
                  <a:pt x="811" y="1782"/>
                </a:lnTo>
                <a:lnTo>
                  <a:pt x="832" y="1811"/>
                </a:lnTo>
                <a:lnTo>
                  <a:pt x="853" y="1832"/>
                </a:lnTo>
                <a:lnTo>
                  <a:pt x="882" y="1853"/>
                </a:lnTo>
                <a:lnTo>
                  <a:pt x="903" y="1875"/>
                </a:lnTo>
                <a:lnTo>
                  <a:pt x="924" y="1896"/>
                </a:lnTo>
                <a:lnTo>
                  <a:pt x="953" y="1917"/>
                </a:lnTo>
                <a:lnTo>
                  <a:pt x="981" y="1931"/>
                </a:lnTo>
                <a:lnTo>
                  <a:pt x="1010" y="1953"/>
                </a:lnTo>
                <a:lnTo>
                  <a:pt x="1038" y="1967"/>
                </a:lnTo>
                <a:lnTo>
                  <a:pt x="1067" y="1981"/>
                </a:lnTo>
                <a:lnTo>
                  <a:pt x="1095" y="1988"/>
                </a:lnTo>
                <a:lnTo>
                  <a:pt x="1131" y="2002"/>
                </a:lnTo>
                <a:lnTo>
                  <a:pt x="1159" y="2010"/>
                </a:lnTo>
                <a:lnTo>
                  <a:pt x="1187" y="2017"/>
                </a:lnTo>
                <a:lnTo>
                  <a:pt x="1223" y="2024"/>
                </a:lnTo>
                <a:lnTo>
                  <a:pt x="1258" y="2031"/>
                </a:lnTo>
                <a:lnTo>
                  <a:pt x="1287" y="2031"/>
                </a:lnTo>
                <a:lnTo>
                  <a:pt x="1322" y="2031"/>
                </a:lnTo>
                <a:lnTo>
                  <a:pt x="1358" y="2031"/>
                </a:lnTo>
                <a:lnTo>
                  <a:pt x="1394" y="2031"/>
                </a:lnTo>
                <a:lnTo>
                  <a:pt x="1422" y="2024"/>
                </a:lnTo>
                <a:lnTo>
                  <a:pt x="1458" y="2017"/>
                </a:lnTo>
                <a:lnTo>
                  <a:pt x="1493" y="2010"/>
                </a:lnTo>
                <a:lnTo>
                  <a:pt x="1522" y="2002"/>
                </a:lnTo>
                <a:lnTo>
                  <a:pt x="1550" y="1988"/>
                </a:lnTo>
                <a:lnTo>
                  <a:pt x="1586" y="1981"/>
                </a:lnTo>
                <a:lnTo>
                  <a:pt x="1614" y="1967"/>
                </a:lnTo>
                <a:lnTo>
                  <a:pt x="1642" y="1953"/>
                </a:lnTo>
                <a:lnTo>
                  <a:pt x="1671" y="1931"/>
                </a:lnTo>
                <a:lnTo>
                  <a:pt x="1692" y="1917"/>
                </a:lnTo>
                <a:lnTo>
                  <a:pt x="1721" y="1896"/>
                </a:lnTo>
                <a:lnTo>
                  <a:pt x="1749" y="1875"/>
                </a:lnTo>
                <a:lnTo>
                  <a:pt x="1770" y="1853"/>
                </a:lnTo>
                <a:lnTo>
                  <a:pt x="1792" y="1832"/>
                </a:lnTo>
                <a:lnTo>
                  <a:pt x="1813" y="1811"/>
                </a:lnTo>
                <a:lnTo>
                  <a:pt x="1834" y="1782"/>
                </a:lnTo>
                <a:lnTo>
                  <a:pt x="1856" y="1761"/>
                </a:lnTo>
                <a:lnTo>
                  <a:pt x="1877" y="1733"/>
                </a:lnTo>
                <a:lnTo>
                  <a:pt x="1891" y="1704"/>
                </a:lnTo>
                <a:lnTo>
                  <a:pt x="1906" y="1676"/>
                </a:lnTo>
                <a:lnTo>
                  <a:pt x="1920" y="1647"/>
                </a:lnTo>
                <a:lnTo>
                  <a:pt x="1934" y="1612"/>
                </a:lnTo>
                <a:lnTo>
                  <a:pt x="1948" y="1584"/>
                </a:lnTo>
                <a:lnTo>
                  <a:pt x="1955" y="1555"/>
                </a:lnTo>
                <a:lnTo>
                  <a:pt x="1970" y="1520"/>
                </a:lnTo>
                <a:lnTo>
                  <a:pt x="1977" y="1484"/>
                </a:lnTo>
                <a:lnTo>
                  <a:pt x="1977" y="1456"/>
                </a:lnTo>
                <a:lnTo>
                  <a:pt x="1984" y="1420"/>
                </a:lnTo>
                <a:lnTo>
                  <a:pt x="1984" y="1385"/>
                </a:lnTo>
                <a:lnTo>
                  <a:pt x="1991" y="1349"/>
                </a:lnTo>
                <a:lnTo>
                  <a:pt x="1984" y="1314"/>
                </a:lnTo>
                <a:lnTo>
                  <a:pt x="1984" y="1278"/>
                </a:lnTo>
                <a:lnTo>
                  <a:pt x="1977" y="1243"/>
                </a:lnTo>
                <a:lnTo>
                  <a:pt x="1977" y="1214"/>
                </a:lnTo>
                <a:lnTo>
                  <a:pt x="1970" y="1179"/>
                </a:lnTo>
                <a:lnTo>
                  <a:pt x="1955" y="1143"/>
                </a:lnTo>
                <a:lnTo>
                  <a:pt x="1948" y="1115"/>
                </a:lnTo>
                <a:lnTo>
                  <a:pt x="1934" y="1087"/>
                </a:lnTo>
                <a:lnTo>
                  <a:pt x="1920" y="1051"/>
                </a:lnTo>
                <a:lnTo>
                  <a:pt x="1906" y="1023"/>
                </a:lnTo>
                <a:lnTo>
                  <a:pt x="1891" y="994"/>
                </a:lnTo>
                <a:lnTo>
                  <a:pt x="1877" y="966"/>
                </a:lnTo>
                <a:lnTo>
                  <a:pt x="1856" y="938"/>
                </a:lnTo>
                <a:lnTo>
                  <a:pt x="1834" y="916"/>
                </a:lnTo>
                <a:lnTo>
                  <a:pt x="1813" y="888"/>
                </a:lnTo>
                <a:lnTo>
                  <a:pt x="1792" y="867"/>
                </a:lnTo>
                <a:lnTo>
                  <a:pt x="1770" y="845"/>
                </a:lnTo>
                <a:lnTo>
                  <a:pt x="1749" y="824"/>
                </a:lnTo>
                <a:lnTo>
                  <a:pt x="1721" y="803"/>
                </a:lnTo>
                <a:lnTo>
                  <a:pt x="1692" y="781"/>
                </a:lnTo>
                <a:lnTo>
                  <a:pt x="1671" y="767"/>
                </a:lnTo>
                <a:lnTo>
                  <a:pt x="1642" y="746"/>
                </a:lnTo>
                <a:lnTo>
                  <a:pt x="1614" y="732"/>
                </a:lnTo>
                <a:lnTo>
                  <a:pt x="1586" y="717"/>
                </a:lnTo>
                <a:lnTo>
                  <a:pt x="1550" y="710"/>
                </a:lnTo>
                <a:lnTo>
                  <a:pt x="1522" y="696"/>
                </a:lnTo>
                <a:lnTo>
                  <a:pt x="1493" y="689"/>
                </a:lnTo>
                <a:lnTo>
                  <a:pt x="1458" y="682"/>
                </a:lnTo>
                <a:lnTo>
                  <a:pt x="1422" y="675"/>
                </a:lnTo>
                <a:lnTo>
                  <a:pt x="1394" y="668"/>
                </a:lnTo>
                <a:lnTo>
                  <a:pt x="1358" y="668"/>
                </a:lnTo>
                <a:lnTo>
                  <a:pt x="1322" y="668"/>
                </a:lnTo>
                <a:lnTo>
                  <a:pt x="1287" y="668"/>
                </a:lnTo>
                <a:lnTo>
                  <a:pt x="1258" y="668"/>
                </a:lnTo>
                <a:lnTo>
                  <a:pt x="1223" y="675"/>
                </a:lnTo>
                <a:lnTo>
                  <a:pt x="1187" y="682"/>
                </a:lnTo>
                <a:lnTo>
                  <a:pt x="1159" y="689"/>
                </a:lnTo>
                <a:lnTo>
                  <a:pt x="1131" y="696"/>
                </a:lnTo>
                <a:lnTo>
                  <a:pt x="1095" y="710"/>
                </a:lnTo>
                <a:lnTo>
                  <a:pt x="1067" y="717"/>
                </a:lnTo>
                <a:lnTo>
                  <a:pt x="1038" y="732"/>
                </a:lnTo>
                <a:lnTo>
                  <a:pt x="1010" y="746"/>
                </a:lnTo>
                <a:lnTo>
                  <a:pt x="981" y="767"/>
                </a:lnTo>
                <a:lnTo>
                  <a:pt x="953" y="781"/>
                </a:lnTo>
                <a:lnTo>
                  <a:pt x="924" y="803"/>
                </a:lnTo>
                <a:lnTo>
                  <a:pt x="903" y="824"/>
                </a:lnTo>
                <a:lnTo>
                  <a:pt x="882" y="845"/>
                </a:lnTo>
                <a:lnTo>
                  <a:pt x="853" y="867"/>
                </a:lnTo>
                <a:lnTo>
                  <a:pt x="832" y="888"/>
                </a:lnTo>
                <a:lnTo>
                  <a:pt x="811" y="916"/>
                </a:lnTo>
                <a:lnTo>
                  <a:pt x="789" y="938"/>
                </a:lnTo>
                <a:lnTo>
                  <a:pt x="775" y="966"/>
                </a:lnTo>
                <a:lnTo>
                  <a:pt x="754" y="994"/>
                </a:lnTo>
                <a:lnTo>
                  <a:pt x="739" y="1023"/>
                </a:lnTo>
                <a:lnTo>
                  <a:pt x="725" y="1051"/>
                </a:lnTo>
                <a:lnTo>
                  <a:pt x="711" y="1087"/>
                </a:lnTo>
                <a:lnTo>
                  <a:pt x="704" y="1115"/>
                </a:lnTo>
                <a:lnTo>
                  <a:pt x="690" y="1143"/>
                </a:lnTo>
                <a:lnTo>
                  <a:pt x="683" y="1179"/>
                </a:lnTo>
                <a:lnTo>
                  <a:pt x="675" y="1214"/>
                </a:lnTo>
                <a:lnTo>
                  <a:pt x="668" y="1243"/>
                </a:lnTo>
                <a:lnTo>
                  <a:pt x="661" y="1278"/>
                </a:lnTo>
                <a:lnTo>
                  <a:pt x="661" y="1314"/>
                </a:lnTo>
                <a:lnTo>
                  <a:pt x="661" y="1349"/>
                </a:lnTo>
                <a:close/>
              </a:path>
            </a:pathLst>
          </a:custGeom>
          <a:solidFill>
            <a:srgbClr val="FF9900"/>
          </a:solidFill>
          <a:ln w="9525">
            <a:noFill/>
            <a:round/>
            <a:headEnd/>
            <a:tailEnd/>
          </a:ln>
        </p:spPr>
        <p:txBody>
          <a:bodyPr/>
          <a:lstStyle/>
          <a:p>
            <a:endParaRPr lang="es-ES" dirty="0"/>
          </a:p>
        </p:txBody>
      </p:sp>
      <p:sp>
        <p:nvSpPr>
          <p:cNvPr id="5" name="Rectangle 30"/>
          <p:cNvSpPr>
            <a:spLocks noChangeArrowheads="1"/>
          </p:cNvSpPr>
          <p:nvPr/>
        </p:nvSpPr>
        <p:spPr bwMode="auto">
          <a:xfrm>
            <a:off x="1704206" y="3205386"/>
            <a:ext cx="1617663" cy="244475"/>
          </a:xfrm>
          <a:prstGeom prst="rect">
            <a:avLst/>
          </a:prstGeom>
          <a:noFill/>
          <a:ln w="9525">
            <a:noFill/>
            <a:miter lim="800000"/>
            <a:headEnd/>
            <a:tailEnd/>
          </a:ln>
        </p:spPr>
        <p:txBody>
          <a:bodyPr wrap="none" lIns="0" tIns="0" rIns="0" bIns="0">
            <a:spAutoFit/>
          </a:bodyPr>
          <a:lstStyle/>
          <a:p>
            <a:pPr>
              <a:spcBef>
                <a:spcPct val="50000"/>
              </a:spcBef>
            </a:pPr>
            <a:r>
              <a:rPr lang="es-ES" altLang="es-ES" sz="1600" b="1" i="0" dirty="0">
                <a:solidFill>
                  <a:srgbClr val="000000"/>
                </a:solidFill>
                <a:latin typeface="Calibri" pitchFamily="34" charset="0"/>
              </a:rPr>
              <a:t>EFECTOS DIRECTOS</a:t>
            </a:r>
            <a:endParaRPr lang="es-ES" altLang="es-ES" dirty="0"/>
          </a:p>
        </p:txBody>
      </p:sp>
      <p:sp>
        <p:nvSpPr>
          <p:cNvPr id="6" name="Rectangle 31"/>
          <p:cNvSpPr>
            <a:spLocks noChangeArrowheads="1"/>
          </p:cNvSpPr>
          <p:nvPr/>
        </p:nvSpPr>
        <p:spPr bwMode="auto">
          <a:xfrm>
            <a:off x="1770881" y="3454623"/>
            <a:ext cx="1623073" cy="215444"/>
          </a:xfrm>
          <a:prstGeom prst="rect">
            <a:avLst/>
          </a:prstGeom>
          <a:noFill/>
          <a:ln w="9525">
            <a:noFill/>
            <a:miter lim="800000"/>
            <a:headEnd/>
            <a:tailEnd/>
          </a:ln>
        </p:spPr>
        <p:txBody>
          <a:bodyPr wrap="none" lIns="0" tIns="0" rIns="0" bIns="0">
            <a:spAutoFit/>
          </a:bodyPr>
          <a:lstStyle/>
          <a:p>
            <a:pPr>
              <a:spcBef>
                <a:spcPct val="50000"/>
              </a:spcBef>
            </a:pPr>
            <a:r>
              <a:rPr lang="es-ES" altLang="es-ES" sz="1400" i="0" dirty="0">
                <a:solidFill>
                  <a:srgbClr val="000000"/>
                </a:solidFill>
                <a:latin typeface="Calibri" pitchFamily="34" charset="0"/>
              </a:rPr>
              <a:t>20,9% del PIB regional</a:t>
            </a:r>
            <a:endParaRPr lang="es-ES" altLang="es-ES" dirty="0"/>
          </a:p>
        </p:txBody>
      </p:sp>
      <p:sp>
        <p:nvSpPr>
          <p:cNvPr id="7" name="Rectangle 32"/>
          <p:cNvSpPr>
            <a:spLocks noChangeArrowheads="1"/>
          </p:cNvSpPr>
          <p:nvPr/>
        </p:nvSpPr>
        <p:spPr bwMode="auto">
          <a:xfrm>
            <a:off x="1894706" y="3668936"/>
            <a:ext cx="1367747" cy="215444"/>
          </a:xfrm>
          <a:prstGeom prst="rect">
            <a:avLst/>
          </a:prstGeom>
          <a:noFill/>
          <a:ln w="9525">
            <a:noFill/>
            <a:miter lim="800000"/>
            <a:headEnd/>
            <a:tailEnd/>
          </a:ln>
        </p:spPr>
        <p:txBody>
          <a:bodyPr wrap="none" lIns="0" tIns="0" rIns="0" bIns="0">
            <a:spAutoFit/>
          </a:bodyPr>
          <a:lstStyle/>
          <a:p>
            <a:pPr>
              <a:spcBef>
                <a:spcPct val="50000"/>
              </a:spcBef>
            </a:pPr>
            <a:r>
              <a:rPr lang="es-ES" altLang="es-ES" sz="1400" i="0" dirty="0">
                <a:solidFill>
                  <a:srgbClr val="000000"/>
                </a:solidFill>
                <a:latin typeface="Calibri" pitchFamily="34" charset="0"/>
              </a:rPr>
              <a:t>29,2% del EMPLEO</a:t>
            </a:r>
            <a:endParaRPr lang="es-ES" altLang="es-ES" dirty="0"/>
          </a:p>
        </p:txBody>
      </p:sp>
      <p:sp>
        <p:nvSpPr>
          <p:cNvPr id="8" name="Rectangle 34"/>
          <p:cNvSpPr>
            <a:spLocks noChangeArrowheads="1"/>
          </p:cNvSpPr>
          <p:nvPr/>
        </p:nvSpPr>
        <p:spPr bwMode="auto">
          <a:xfrm>
            <a:off x="1704206" y="4738911"/>
            <a:ext cx="1804988" cy="244475"/>
          </a:xfrm>
          <a:prstGeom prst="rect">
            <a:avLst/>
          </a:prstGeom>
          <a:noFill/>
          <a:ln w="9525">
            <a:noFill/>
            <a:miter lim="800000"/>
            <a:headEnd/>
            <a:tailEnd/>
          </a:ln>
        </p:spPr>
        <p:txBody>
          <a:bodyPr wrap="none" lIns="0" tIns="0" rIns="0" bIns="0">
            <a:spAutoFit/>
          </a:bodyPr>
          <a:lstStyle/>
          <a:p>
            <a:pPr>
              <a:spcBef>
                <a:spcPct val="50000"/>
              </a:spcBef>
            </a:pPr>
            <a:r>
              <a:rPr lang="es-ES" altLang="es-ES" sz="1600" b="1" i="0" dirty="0">
                <a:solidFill>
                  <a:srgbClr val="000000"/>
                </a:solidFill>
                <a:latin typeface="Calibri" pitchFamily="34" charset="0"/>
              </a:rPr>
              <a:t>EFECTOS INDIRECTOS</a:t>
            </a:r>
            <a:endParaRPr lang="es-ES" altLang="es-ES" dirty="0"/>
          </a:p>
        </p:txBody>
      </p:sp>
      <p:sp>
        <p:nvSpPr>
          <p:cNvPr id="9" name="Rectangle 35"/>
          <p:cNvSpPr>
            <a:spLocks noChangeArrowheads="1"/>
          </p:cNvSpPr>
          <p:nvPr/>
        </p:nvSpPr>
        <p:spPr bwMode="auto">
          <a:xfrm>
            <a:off x="1907406" y="4988148"/>
            <a:ext cx="1623073" cy="215444"/>
          </a:xfrm>
          <a:prstGeom prst="rect">
            <a:avLst/>
          </a:prstGeom>
          <a:noFill/>
          <a:ln w="9525">
            <a:noFill/>
            <a:miter lim="800000"/>
            <a:headEnd/>
            <a:tailEnd/>
          </a:ln>
        </p:spPr>
        <p:txBody>
          <a:bodyPr wrap="none" lIns="0" tIns="0" rIns="0" bIns="0">
            <a:spAutoFit/>
          </a:bodyPr>
          <a:lstStyle/>
          <a:p>
            <a:pPr>
              <a:spcBef>
                <a:spcPct val="50000"/>
              </a:spcBef>
            </a:pPr>
            <a:r>
              <a:rPr lang="es-ES" altLang="es-ES" sz="1400" i="0" dirty="0">
                <a:solidFill>
                  <a:srgbClr val="000000"/>
                </a:solidFill>
                <a:latin typeface="Calibri" pitchFamily="34" charset="0"/>
              </a:rPr>
              <a:t>13,4% del PIB regional</a:t>
            </a:r>
            <a:endParaRPr lang="es-ES" altLang="es-ES" dirty="0"/>
          </a:p>
        </p:txBody>
      </p:sp>
      <p:sp>
        <p:nvSpPr>
          <p:cNvPr id="10" name="Rectangle 36"/>
          <p:cNvSpPr>
            <a:spLocks noChangeArrowheads="1"/>
          </p:cNvSpPr>
          <p:nvPr/>
        </p:nvSpPr>
        <p:spPr bwMode="auto">
          <a:xfrm>
            <a:off x="1996306" y="5202461"/>
            <a:ext cx="1367747" cy="215444"/>
          </a:xfrm>
          <a:prstGeom prst="rect">
            <a:avLst/>
          </a:prstGeom>
          <a:noFill/>
          <a:ln w="9525">
            <a:noFill/>
            <a:miter lim="800000"/>
            <a:headEnd/>
            <a:tailEnd/>
          </a:ln>
        </p:spPr>
        <p:txBody>
          <a:bodyPr wrap="none" lIns="0" tIns="0" rIns="0" bIns="0">
            <a:spAutoFit/>
          </a:bodyPr>
          <a:lstStyle/>
          <a:p>
            <a:pPr>
              <a:spcBef>
                <a:spcPct val="50000"/>
              </a:spcBef>
            </a:pPr>
            <a:r>
              <a:rPr lang="es-ES" altLang="es-ES" sz="1400" i="0" dirty="0">
                <a:solidFill>
                  <a:srgbClr val="000000"/>
                </a:solidFill>
                <a:latin typeface="Calibri" pitchFamily="34" charset="0"/>
              </a:rPr>
              <a:t>10,5% del EMPLEO</a:t>
            </a:r>
            <a:endParaRPr lang="es-ES" altLang="es-ES" dirty="0"/>
          </a:p>
        </p:txBody>
      </p:sp>
      <p:grpSp>
        <p:nvGrpSpPr>
          <p:cNvPr id="11" name="Group 73"/>
          <p:cNvGrpSpPr>
            <a:grpSpLocks/>
          </p:cNvGrpSpPr>
          <p:nvPr/>
        </p:nvGrpSpPr>
        <p:grpSpPr bwMode="auto">
          <a:xfrm>
            <a:off x="5979344" y="1052736"/>
            <a:ext cx="1336675" cy="1074737"/>
            <a:chOff x="4699" y="873"/>
            <a:chExt cx="842" cy="677"/>
          </a:xfrm>
        </p:grpSpPr>
        <p:sp>
          <p:nvSpPr>
            <p:cNvPr id="12" name="Rectangle 68"/>
            <p:cNvSpPr>
              <a:spLocks noChangeArrowheads="1"/>
            </p:cNvSpPr>
            <p:nvPr/>
          </p:nvSpPr>
          <p:spPr bwMode="auto">
            <a:xfrm>
              <a:off x="4699" y="873"/>
              <a:ext cx="842" cy="378"/>
            </a:xfrm>
            <a:prstGeom prst="rect">
              <a:avLst/>
            </a:prstGeom>
            <a:noFill/>
            <a:ln w="9525">
              <a:noFill/>
              <a:miter lim="800000"/>
              <a:headEnd/>
              <a:tailEnd/>
            </a:ln>
          </p:spPr>
          <p:txBody>
            <a:bodyPr wrap="none" lIns="0" tIns="0" rIns="0" bIns="0">
              <a:spAutoFit/>
            </a:bodyPr>
            <a:lstStyle/>
            <a:p>
              <a:pPr>
                <a:spcBef>
                  <a:spcPct val="50000"/>
                </a:spcBef>
              </a:pPr>
              <a:r>
                <a:rPr lang="es-ES" altLang="es-ES" sz="3900" b="1" i="0" dirty="0">
                  <a:solidFill>
                    <a:srgbClr val="000000"/>
                  </a:solidFill>
                  <a:latin typeface="Swis721 Lt BT" pitchFamily="34" charset="0"/>
                </a:rPr>
                <a:t>34,3%</a:t>
              </a:r>
              <a:endParaRPr lang="es-ES" altLang="es-ES" dirty="0"/>
            </a:p>
          </p:txBody>
        </p:sp>
        <p:sp>
          <p:nvSpPr>
            <p:cNvPr id="13" name="Rectangle 69"/>
            <p:cNvSpPr>
              <a:spLocks noChangeArrowheads="1"/>
            </p:cNvSpPr>
            <p:nvPr/>
          </p:nvSpPr>
          <p:spPr bwMode="auto">
            <a:xfrm>
              <a:off x="4699" y="1243"/>
              <a:ext cx="786" cy="307"/>
            </a:xfrm>
            <a:prstGeom prst="rect">
              <a:avLst/>
            </a:prstGeom>
            <a:noFill/>
            <a:ln w="9525">
              <a:noFill/>
              <a:miter lim="800000"/>
              <a:headEnd/>
              <a:tailEnd/>
            </a:ln>
          </p:spPr>
          <p:txBody>
            <a:bodyPr wrap="none" lIns="0" tIns="0" rIns="0" bIns="0">
              <a:spAutoFit/>
            </a:bodyPr>
            <a:lstStyle/>
            <a:p>
              <a:pPr>
                <a:spcBef>
                  <a:spcPct val="50000"/>
                </a:spcBef>
              </a:pPr>
              <a:r>
                <a:rPr lang="es-ES" altLang="es-ES" sz="3200" i="0" dirty="0">
                  <a:solidFill>
                    <a:srgbClr val="000000"/>
                  </a:solidFill>
                  <a:latin typeface="Swis721 Lt BT" pitchFamily="34" charset="0"/>
                </a:rPr>
                <a:t>del PIB</a:t>
              </a:r>
              <a:endParaRPr lang="es-ES" altLang="es-ES" dirty="0"/>
            </a:p>
          </p:txBody>
        </p:sp>
      </p:grpSp>
      <p:grpSp>
        <p:nvGrpSpPr>
          <p:cNvPr id="14" name="Group 72"/>
          <p:cNvGrpSpPr>
            <a:grpSpLocks/>
          </p:cNvGrpSpPr>
          <p:nvPr/>
        </p:nvGrpSpPr>
        <p:grpSpPr bwMode="auto">
          <a:xfrm>
            <a:off x="6046019" y="3694336"/>
            <a:ext cx="2233612" cy="1073150"/>
            <a:chOff x="3627" y="2241"/>
            <a:chExt cx="1407" cy="676"/>
          </a:xfrm>
        </p:grpSpPr>
        <p:sp>
          <p:nvSpPr>
            <p:cNvPr id="15" name="Rectangle 70"/>
            <p:cNvSpPr>
              <a:spLocks noChangeArrowheads="1"/>
            </p:cNvSpPr>
            <p:nvPr/>
          </p:nvSpPr>
          <p:spPr bwMode="auto">
            <a:xfrm>
              <a:off x="3627" y="2241"/>
              <a:ext cx="842" cy="378"/>
            </a:xfrm>
            <a:prstGeom prst="rect">
              <a:avLst/>
            </a:prstGeom>
            <a:noFill/>
            <a:ln w="9525">
              <a:noFill/>
              <a:miter lim="800000"/>
              <a:headEnd/>
              <a:tailEnd/>
            </a:ln>
          </p:spPr>
          <p:txBody>
            <a:bodyPr wrap="none" lIns="0" tIns="0" rIns="0" bIns="0">
              <a:spAutoFit/>
            </a:bodyPr>
            <a:lstStyle/>
            <a:p>
              <a:pPr>
                <a:spcBef>
                  <a:spcPct val="50000"/>
                </a:spcBef>
              </a:pPr>
              <a:r>
                <a:rPr lang="es-ES" altLang="es-ES" sz="3900" b="1" i="0" dirty="0">
                  <a:solidFill>
                    <a:srgbClr val="000000"/>
                  </a:solidFill>
                  <a:latin typeface="Swis721 Lt BT" pitchFamily="34" charset="0"/>
                </a:rPr>
                <a:t>39,7%</a:t>
              </a:r>
              <a:endParaRPr lang="es-ES" altLang="es-ES" dirty="0"/>
            </a:p>
          </p:txBody>
        </p:sp>
        <p:sp>
          <p:nvSpPr>
            <p:cNvPr id="16" name="Rectangle 71"/>
            <p:cNvSpPr>
              <a:spLocks noChangeArrowheads="1"/>
            </p:cNvSpPr>
            <p:nvPr/>
          </p:nvSpPr>
          <p:spPr bwMode="auto">
            <a:xfrm>
              <a:off x="3627" y="2610"/>
              <a:ext cx="1407" cy="307"/>
            </a:xfrm>
            <a:prstGeom prst="rect">
              <a:avLst/>
            </a:prstGeom>
            <a:noFill/>
            <a:ln w="9525">
              <a:noFill/>
              <a:miter lim="800000"/>
              <a:headEnd/>
              <a:tailEnd/>
            </a:ln>
          </p:spPr>
          <p:txBody>
            <a:bodyPr wrap="none" lIns="0" tIns="0" rIns="0" bIns="0">
              <a:spAutoFit/>
            </a:bodyPr>
            <a:lstStyle/>
            <a:p>
              <a:pPr>
                <a:spcBef>
                  <a:spcPct val="50000"/>
                </a:spcBef>
              </a:pPr>
              <a:r>
                <a:rPr lang="es-ES" altLang="es-ES" sz="3200" i="0" dirty="0">
                  <a:solidFill>
                    <a:srgbClr val="000000"/>
                  </a:solidFill>
                  <a:latin typeface="Swis721 Lt BT" pitchFamily="34" charset="0"/>
                </a:rPr>
                <a:t>del EMPLEO</a:t>
              </a:r>
              <a:endParaRPr lang="es-ES" altLang="es-ES" dirty="0"/>
            </a:p>
          </p:txBody>
        </p:sp>
      </p:grpSp>
      <p:sp>
        <p:nvSpPr>
          <p:cNvPr id="17" name="AutoShape 20"/>
          <p:cNvSpPr>
            <a:spLocks/>
          </p:cNvSpPr>
          <p:nvPr/>
        </p:nvSpPr>
        <p:spPr bwMode="auto">
          <a:xfrm>
            <a:off x="6012681" y="2194148"/>
            <a:ext cx="3035300" cy="1270000"/>
          </a:xfrm>
          <a:prstGeom prst="accentCallout2">
            <a:avLst>
              <a:gd name="adj1" fmla="val 9000"/>
              <a:gd name="adj2" fmla="val -2509"/>
              <a:gd name="adj3" fmla="val 9000"/>
              <a:gd name="adj4" fmla="val -23431"/>
              <a:gd name="adj5" fmla="val 9000"/>
              <a:gd name="adj6" fmla="val -68199"/>
            </a:avLst>
          </a:prstGeom>
          <a:noFill/>
          <a:ln w="9525">
            <a:solidFill>
              <a:schemeClr val="tx1"/>
            </a:solidFill>
            <a:miter lim="800000"/>
            <a:headEnd/>
            <a:tailEnd/>
          </a:ln>
          <a:extLst/>
        </p:spPr>
        <p:txBody>
          <a:bodyPr/>
          <a:lstStyle>
            <a:lvl1pPr>
              <a:defRPr sz="2000" i="1">
                <a:solidFill>
                  <a:schemeClr val="bg1"/>
                </a:solidFill>
                <a:latin typeface="Swis721 BT" pitchFamily="34" charset="0"/>
              </a:defRPr>
            </a:lvl1pPr>
            <a:lvl2pPr marL="742950" indent="-285750">
              <a:defRPr sz="2000" i="1">
                <a:solidFill>
                  <a:schemeClr val="bg1"/>
                </a:solidFill>
                <a:latin typeface="Swis721 BT" pitchFamily="34" charset="0"/>
              </a:defRPr>
            </a:lvl2pPr>
            <a:lvl3pPr marL="1143000" indent="-228600">
              <a:defRPr sz="2000" i="1">
                <a:solidFill>
                  <a:schemeClr val="bg1"/>
                </a:solidFill>
                <a:latin typeface="Swis721 BT" pitchFamily="34" charset="0"/>
              </a:defRPr>
            </a:lvl3pPr>
            <a:lvl4pPr marL="1600200" indent="-228600">
              <a:defRPr sz="2000" i="1">
                <a:solidFill>
                  <a:schemeClr val="bg1"/>
                </a:solidFill>
                <a:latin typeface="Swis721 BT" pitchFamily="34" charset="0"/>
              </a:defRPr>
            </a:lvl4pPr>
            <a:lvl5pPr marL="2057400" indent="-228600">
              <a:defRPr sz="2000" i="1">
                <a:solidFill>
                  <a:schemeClr val="bg1"/>
                </a:solidFill>
                <a:latin typeface="Swis721 BT" pitchFamily="34" charset="0"/>
              </a:defRPr>
            </a:lvl5pPr>
            <a:lvl6pPr marL="2514600" indent="-228600" eaLnBrk="0" fontAlgn="base" hangingPunct="0">
              <a:spcBef>
                <a:spcPct val="50000"/>
              </a:spcBef>
              <a:spcAft>
                <a:spcPct val="0"/>
              </a:spcAft>
              <a:defRPr sz="2000" i="1">
                <a:solidFill>
                  <a:schemeClr val="bg1"/>
                </a:solidFill>
                <a:latin typeface="Swis721 BT" pitchFamily="34" charset="0"/>
              </a:defRPr>
            </a:lvl6pPr>
            <a:lvl7pPr marL="2971800" indent="-228600" eaLnBrk="0" fontAlgn="base" hangingPunct="0">
              <a:spcBef>
                <a:spcPct val="50000"/>
              </a:spcBef>
              <a:spcAft>
                <a:spcPct val="0"/>
              </a:spcAft>
              <a:defRPr sz="2000" i="1">
                <a:solidFill>
                  <a:schemeClr val="bg1"/>
                </a:solidFill>
                <a:latin typeface="Swis721 BT" pitchFamily="34" charset="0"/>
              </a:defRPr>
            </a:lvl7pPr>
            <a:lvl8pPr marL="3429000" indent="-228600" eaLnBrk="0" fontAlgn="base" hangingPunct="0">
              <a:spcBef>
                <a:spcPct val="50000"/>
              </a:spcBef>
              <a:spcAft>
                <a:spcPct val="0"/>
              </a:spcAft>
              <a:defRPr sz="2000" i="1">
                <a:solidFill>
                  <a:schemeClr val="bg1"/>
                </a:solidFill>
                <a:latin typeface="Swis721 BT" pitchFamily="34" charset="0"/>
              </a:defRPr>
            </a:lvl8pPr>
            <a:lvl9pPr marL="3886200" indent="-228600" eaLnBrk="0" fontAlgn="base" hangingPunct="0">
              <a:spcBef>
                <a:spcPct val="50000"/>
              </a:spcBef>
              <a:spcAft>
                <a:spcPct val="0"/>
              </a:spcAft>
              <a:defRPr sz="2000" i="1">
                <a:solidFill>
                  <a:schemeClr val="bg1"/>
                </a:solidFill>
                <a:latin typeface="Swis721 BT" pitchFamily="34" charset="0"/>
              </a:defRPr>
            </a:lvl9pPr>
          </a:lstStyle>
          <a:p>
            <a:pPr algn="ctr">
              <a:spcBef>
                <a:spcPct val="50000"/>
              </a:spcBef>
              <a:defRPr/>
            </a:pPr>
            <a:r>
              <a:rPr lang="es-ES" altLang="es-ES" sz="1600" b="1" i="0" dirty="0">
                <a:solidFill>
                  <a:schemeClr val="bg1">
                    <a:lumMod val="50000"/>
                  </a:schemeClr>
                </a:solidFill>
                <a:latin typeface="Swis721 Lt BT" pitchFamily="34" charset="0"/>
              </a:rPr>
              <a:t>Por cada 100 euros de valor añadido en ramas en contacto directo con el turista se aportaron 50,8 en otros sectores</a:t>
            </a:r>
          </a:p>
        </p:txBody>
      </p:sp>
      <p:sp>
        <p:nvSpPr>
          <p:cNvPr id="18" name="AutoShape 20"/>
          <p:cNvSpPr>
            <a:spLocks/>
          </p:cNvSpPr>
          <p:nvPr/>
        </p:nvSpPr>
        <p:spPr bwMode="auto">
          <a:xfrm>
            <a:off x="6019031" y="4869086"/>
            <a:ext cx="3035300" cy="1270000"/>
          </a:xfrm>
          <a:prstGeom prst="accentCallout2">
            <a:avLst>
              <a:gd name="adj1" fmla="val 9000"/>
              <a:gd name="adj2" fmla="val -2509"/>
              <a:gd name="adj3" fmla="val 9000"/>
              <a:gd name="adj4" fmla="val -23431"/>
              <a:gd name="adj5" fmla="val 9000"/>
              <a:gd name="adj6" fmla="val -68199"/>
            </a:avLst>
          </a:prstGeom>
          <a:noFill/>
          <a:ln w="9525">
            <a:solidFill>
              <a:schemeClr val="tx1"/>
            </a:solidFill>
            <a:miter lim="800000"/>
            <a:headEnd/>
            <a:tailEnd/>
          </a:ln>
          <a:extLst/>
        </p:spPr>
        <p:txBody>
          <a:bodyPr/>
          <a:lstStyle>
            <a:lvl1pPr>
              <a:defRPr sz="2000" i="1">
                <a:solidFill>
                  <a:schemeClr val="bg1"/>
                </a:solidFill>
                <a:latin typeface="Swis721 BT" pitchFamily="34" charset="0"/>
              </a:defRPr>
            </a:lvl1pPr>
            <a:lvl2pPr marL="742950" indent="-285750">
              <a:defRPr sz="2000" i="1">
                <a:solidFill>
                  <a:schemeClr val="bg1"/>
                </a:solidFill>
                <a:latin typeface="Swis721 BT" pitchFamily="34" charset="0"/>
              </a:defRPr>
            </a:lvl2pPr>
            <a:lvl3pPr marL="1143000" indent="-228600">
              <a:defRPr sz="2000" i="1">
                <a:solidFill>
                  <a:schemeClr val="bg1"/>
                </a:solidFill>
                <a:latin typeface="Swis721 BT" pitchFamily="34" charset="0"/>
              </a:defRPr>
            </a:lvl3pPr>
            <a:lvl4pPr marL="1600200" indent="-228600">
              <a:defRPr sz="2000" i="1">
                <a:solidFill>
                  <a:schemeClr val="bg1"/>
                </a:solidFill>
                <a:latin typeface="Swis721 BT" pitchFamily="34" charset="0"/>
              </a:defRPr>
            </a:lvl4pPr>
            <a:lvl5pPr marL="2057400" indent="-228600">
              <a:defRPr sz="2000" i="1">
                <a:solidFill>
                  <a:schemeClr val="bg1"/>
                </a:solidFill>
                <a:latin typeface="Swis721 BT" pitchFamily="34" charset="0"/>
              </a:defRPr>
            </a:lvl5pPr>
            <a:lvl6pPr marL="2514600" indent="-228600" eaLnBrk="0" fontAlgn="base" hangingPunct="0">
              <a:spcBef>
                <a:spcPct val="50000"/>
              </a:spcBef>
              <a:spcAft>
                <a:spcPct val="0"/>
              </a:spcAft>
              <a:defRPr sz="2000" i="1">
                <a:solidFill>
                  <a:schemeClr val="bg1"/>
                </a:solidFill>
                <a:latin typeface="Swis721 BT" pitchFamily="34" charset="0"/>
              </a:defRPr>
            </a:lvl6pPr>
            <a:lvl7pPr marL="2971800" indent="-228600" eaLnBrk="0" fontAlgn="base" hangingPunct="0">
              <a:spcBef>
                <a:spcPct val="50000"/>
              </a:spcBef>
              <a:spcAft>
                <a:spcPct val="0"/>
              </a:spcAft>
              <a:defRPr sz="2000" i="1">
                <a:solidFill>
                  <a:schemeClr val="bg1"/>
                </a:solidFill>
                <a:latin typeface="Swis721 BT" pitchFamily="34" charset="0"/>
              </a:defRPr>
            </a:lvl7pPr>
            <a:lvl8pPr marL="3429000" indent="-228600" eaLnBrk="0" fontAlgn="base" hangingPunct="0">
              <a:spcBef>
                <a:spcPct val="50000"/>
              </a:spcBef>
              <a:spcAft>
                <a:spcPct val="0"/>
              </a:spcAft>
              <a:defRPr sz="2000" i="1">
                <a:solidFill>
                  <a:schemeClr val="bg1"/>
                </a:solidFill>
                <a:latin typeface="Swis721 BT" pitchFamily="34" charset="0"/>
              </a:defRPr>
            </a:lvl8pPr>
            <a:lvl9pPr marL="3886200" indent="-228600" eaLnBrk="0" fontAlgn="base" hangingPunct="0">
              <a:spcBef>
                <a:spcPct val="50000"/>
              </a:spcBef>
              <a:spcAft>
                <a:spcPct val="0"/>
              </a:spcAft>
              <a:defRPr sz="2000" i="1">
                <a:solidFill>
                  <a:schemeClr val="bg1"/>
                </a:solidFill>
                <a:latin typeface="Swis721 BT" pitchFamily="34" charset="0"/>
              </a:defRPr>
            </a:lvl9pPr>
          </a:lstStyle>
          <a:p>
            <a:pPr algn="ctr">
              <a:spcBef>
                <a:spcPct val="50000"/>
              </a:spcBef>
              <a:defRPr/>
            </a:pPr>
            <a:r>
              <a:rPr lang="es-ES" altLang="es-ES" sz="1600" b="1" i="0" dirty="0">
                <a:solidFill>
                  <a:schemeClr val="bg1">
                    <a:lumMod val="50000"/>
                  </a:schemeClr>
                </a:solidFill>
                <a:latin typeface="Swis721 Lt BT" pitchFamily="34" charset="0"/>
              </a:rPr>
              <a:t>Por cada 100 empleos ramas en contacto directo con el turista se aportaron 36,1 en otros sectores</a:t>
            </a:r>
          </a:p>
        </p:txBody>
      </p:sp>
      <p:sp>
        <p:nvSpPr>
          <p:cNvPr id="19" name="Rectangle 3"/>
          <p:cNvSpPr>
            <a:spLocks noChangeArrowheads="1"/>
          </p:cNvSpPr>
          <p:nvPr/>
        </p:nvSpPr>
        <p:spPr bwMode="auto">
          <a:xfrm>
            <a:off x="179388" y="44450"/>
            <a:ext cx="8497887" cy="647700"/>
          </a:xfrm>
          <a:prstGeom prst="rect">
            <a:avLst/>
          </a:prstGeom>
          <a:noFill/>
          <a:ln w="9525">
            <a:noFill/>
            <a:miter lim="800000"/>
            <a:headEnd/>
            <a:tailEnd/>
          </a:ln>
        </p:spPr>
        <p:txBody>
          <a:bodyPr/>
          <a:lstStyle/>
          <a:p>
            <a:pPr>
              <a:lnSpc>
                <a:spcPct val="95000"/>
              </a:lnSpc>
              <a:buClr>
                <a:schemeClr val="tx2"/>
              </a:buClr>
              <a:buSzPct val="70000"/>
              <a:buFont typeface="Wingdings" pitchFamily="2" charset="2"/>
              <a:buNone/>
            </a:pPr>
            <a:r>
              <a:rPr lang="es-ES_tradnl" sz="3000" b="1" dirty="0">
                <a:solidFill>
                  <a:srgbClr val="FF9900"/>
                </a:solidFill>
                <a:latin typeface="Garamond" pitchFamily="18" charset="0"/>
              </a:rPr>
              <a:t>Efectos directos e indirectos del turismo sobre la economía canaria</a:t>
            </a:r>
            <a:endParaRPr lang="es-ES" sz="3000" b="1" dirty="0">
              <a:solidFill>
                <a:srgbClr val="FF9900"/>
              </a:solidFill>
              <a:latin typeface="Garamond" pitchFamily="18" charset="0"/>
            </a:endParaRPr>
          </a:p>
        </p:txBody>
      </p:sp>
    </p:spTree>
    <p:extLst>
      <p:ext uri="{BB962C8B-B14F-4D97-AF65-F5344CB8AC3E}">
        <p14:creationId xmlns:p14="http://schemas.microsoft.com/office/powerpoint/2010/main" val="548640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ChangeArrowheads="1"/>
          </p:cNvSpPr>
          <p:nvPr/>
        </p:nvSpPr>
        <p:spPr bwMode="auto">
          <a:xfrm>
            <a:off x="680977" y="861618"/>
            <a:ext cx="8388424" cy="1815882"/>
          </a:xfrm>
          <a:prstGeom prst="rect">
            <a:avLst/>
          </a:prstGeom>
          <a:noFill/>
          <a:ln w="9525">
            <a:noFill/>
            <a:miter lim="800000"/>
            <a:headEnd/>
            <a:tailEnd/>
          </a:ln>
        </p:spPr>
        <p:txBody>
          <a:bodyPr wrap="square">
            <a:spAutoFit/>
          </a:bodyPr>
          <a:lstStyle/>
          <a:p>
            <a:r>
              <a:rPr lang="es-ES_tradnl" sz="1600" dirty="0">
                <a:latin typeface="Calibri" pitchFamily="34" charset="0"/>
              </a:rPr>
              <a:t>El excepcional año 2016 fue el de mayor crecimiento de la actividad turística en Canarias desde el año 2010; el PIB turístico en Canarias registró un crecimiento interanual del +9,5%  hasta los 14.602 millones de euros (un +7,0% en términos reales, una vez eliminado el efecto de los precios).</a:t>
            </a:r>
          </a:p>
          <a:p>
            <a:endParaRPr lang="es-ES_tradnl" sz="1600" dirty="0">
              <a:latin typeface="Calibri" pitchFamily="34" charset="0"/>
            </a:endParaRPr>
          </a:p>
          <a:p>
            <a:r>
              <a:rPr lang="es-ES_tradnl" sz="1600" dirty="0">
                <a:latin typeface="Calibri" pitchFamily="34" charset="0"/>
              </a:rPr>
              <a:t>El </a:t>
            </a:r>
            <a:r>
              <a:rPr lang="es-ES_tradnl" sz="1600" b="1" dirty="0">
                <a:latin typeface="Calibri" pitchFamily="34" charset="0"/>
              </a:rPr>
              <a:t>turismo ha ejercido de motor de la economía canaria </a:t>
            </a:r>
            <a:r>
              <a:rPr lang="es-ES_tradnl" sz="1600" dirty="0">
                <a:latin typeface="Calibri" pitchFamily="34" charset="0"/>
              </a:rPr>
              <a:t>en los últimos 6 años, creciendo de manera ininterrumpida, a una tasa media interanual del 6,0%. Todo ello ha posibilitado ganar más de 4.300 millones de euros de actividad económica desde el año 2010 (718 millones anuales). </a:t>
            </a:r>
          </a:p>
        </p:txBody>
      </p:sp>
      <p:sp>
        <p:nvSpPr>
          <p:cNvPr id="6" name="Rectangle 3"/>
          <p:cNvSpPr>
            <a:spLocks noChangeArrowheads="1"/>
          </p:cNvSpPr>
          <p:nvPr/>
        </p:nvSpPr>
        <p:spPr bwMode="auto">
          <a:xfrm>
            <a:off x="88900" y="50800"/>
            <a:ext cx="9677400" cy="792163"/>
          </a:xfrm>
          <a:prstGeom prst="rect">
            <a:avLst/>
          </a:prstGeom>
          <a:noFill/>
          <a:ln w="9525">
            <a:noFill/>
            <a:miter lim="800000"/>
            <a:headEnd/>
            <a:tailEnd/>
          </a:ln>
        </p:spPr>
        <p:txBody>
          <a:bodyPr anchor="ctr"/>
          <a:lstStyle/>
          <a:p>
            <a:pPr>
              <a:lnSpc>
                <a:spcPct val="95000"/>
              </a:lnSpc>
            </a:pPr>
            <a:r>
              <a:rPr lang="es-ES" altLang="es-ES" b="1" i="0" dirty="0">
                <a:solidFill>
                  <a:srgbClr val="FF9900"/>
                </a:solidFill>
                <a:latin typeface="Garamond" pitchFamily="18" charset="0"/>
              </a:rPr>
              <a:t>Principales conclusiones del Estudio IMPACTUR Canarias 2016</a:t>
            </a:r>
          </a:p>
          <a:p>
            <a:pPr>
              <a:lnSpc>
                <a:spcPct val="95000"/>
              </a:lnSpc>
            </a:pPr>
            <a:r>
              <a:rPr lang="es-ES" altLang="es-ES" b="1" i="0" dirty="0">
                <a:solidFill>
                  <a:schemeClr val="bg2"/>
                </a:solidFill>
                <a:latin typeface="Garamond" pitchFamily="18" charset="0"/>
              </a:rPr>
              <a:t>PIB TURÍSTICO</a:t>
            </a:r>
          </a:p>
        </p:txBody>
      </p:sp>
      <p:sp>
        <p:nvSpPr>
          <p:cNvPr id="7" name="Círculo: vacío 6"/>
          <p:cNvSpPr/>
          <p:nvPr/>
        </p:nvSpPr>
        <p:spPr>
          <a:xfrm>
            <a:off x="461442" y="908720"/>
            <a:ext cx="219075" cy="228600"/>
          </a:xfrm>
          <a:prstGeom prst="donut">
            <a:avLst/>
          </a:prstGeom>
          <a:solidFill>
            <a:srgbClr val="FFC000"/>
          </a:solid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ES"/>
          </a:p>
        </p:txBody>
      </p:sp>
      <p:sp>
        <p:nvSpPr>
          <p:cNvPr id="8" name="Círculo: vacío 7"/>
          <p:cNvSpPr/>
          <p:nvPr/>
        </p:nvSpPr>
        <p:spPr>
          <a:xfrm>
            <a:off x="464493" y="1904256"/>
            <a:ext cx="219075" cy="228600"/>
          </a:xfrm>
          <a:prstGeom prst="donut">
            <a:avLst/>
          </a:prstGeom>
          <a:solidFill>
            <a:srgbClr val="FFC000"/>
          </a:solid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ES"/>
          </a:p>
        </p:txBody>
      </p:sp>
      <p:sp>
        <p:nvSpPr>
          <p:cNvPr id="2"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graphicFrame>
        <p:nvGraphicFramePr>
          <p:cNvPr id="10" name="Gráfico 9">
            <a:extLst>
              <a:ext uri="{FF2B5EF4-FFF2-40B4-BE49-F238E27FC236}">
                <a16:creationId xmlns:a16="http://schemas.microsoft.com/office/drawing/2014/main" id="{BC402B59-8AD0-4A3B-94CF-78836AA1DDF4}"/>
              </a:ext>
            </a:extLst>
          </p:cNvPr>
          <p:cNvGraphicFramePr/>
          <p:nvPr>
            <p:extLst>
              <p:ext uri="{D42A27DB-BD31-4B8C-83A1-F6EECF244321}">
                <p14:modId xmlns:p14="http://schemas.microsoft.com/office/powerpoint/2010/main" val="511475197"/>
              </p:ext>
            </p:extLst>
          </p:nvPr>
        </p:nvGraphicFramePr>
        <p:xfrm>
          <a:off x="3131840" y="2924944"/>
          <a:ext cx="3743325" cy="262064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5785438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ChangeArrowheads="1"/>
          </p:cNvSpPr>
          <p:nvPr/>
        </p:nvSpPr>
        <p:spPr bwMode="auto">
          <a:xfrm>
            <a:off x="680977" y="861618"/>
            <a:ext cx="8388424" cy="584775"/>
          </a:xfrm>
          <a:prstGeom prst="rect">
            <a:avLst/>
          </a:prstGeom>
          <a:noFill/>
          <a:ln w="9525">
            <a:noFill/>
            <a:miter lim="800000"/>
            <a:headEnd/>
            <a:tailEnd/>
          </a:ln>
        </p:spPr>
        <p:txBody>
          <a:bodyPr wrap="square">
            <a:spAutoFit/>
          </a:bodyPr>
          <a:lstStyle/>
          <a:p>
            <a:r>
              <a:rPr lang="es-ES_tradnl" sz="1600" dirty="0">
                <a:latin typeface="Calibri" pitchFamily="34" charset="0"/>
              </a:rPr>
              <a:t>La dinámica senda de crecimiento de la actividad turística en los últimos años eleva el peso del turismo en el conjunto de la economía canaria hasta el </a:t>
            </a:r>
            <a:r>
              <a:rPr lang="es-ES_tradnl" sz="1600" b="1" dirty="0">
                <a:latin typeface="Calibri" pitchFamily="34" charset="0"/>
              </a:rPr>
              <a:t>34,3% en 2016.</a:t>
            </a:r>
          </a:p>
        </p:txBody>
      </p:sp>
      <p:sp>
        <p:nvSpPr>
          <p:cNvPr id="6" name="Rectangle 3"/>
          <p:cNvSpPr>
            <a:spLocks noChangeArrowheads="1"/>
          </p:cNvSpPr>
          <p:nvPr/>
        </p:nvSpPr>
        <p:spPr bwMode="auto">
          <a:xfrm>
            <a:off x="88900" y="50800"/>
            <a:ext cx="9677400" cy="792163"/>
          </a:xfrm>
          <a:prstGeom prst="rect">
            <a:avLst/>
          </a:prstGeom>
          <a:noFill/>
          <a:ln w="9525">
            <a:noFill/>
            <a:miter lim="800000"/>
            <a:headEnd/>
            <a:tailEnd/>
          </a:ln>
        </p:spPr>
        <p:txBody>
          <a:bodyPr anchor="ctr"/>
          <a:lstStyle/>
          <a:p>
            <a:pPr>
              <a:lnSpc>
                <a:spcPct val="95000"/>
              </a:lnSpc>
            </a:pPr>
            <a:r>
              <a:rPr lang="es-ES" altLang="es-ES" b="1" i="0" dirty="0">
                <a:solidFill>
                  <a:srgbClr val="FF9900"/>
                </a:solidFill>
                <a:latin typeface="Garamond" pitchFamily="18" charset="0"/>
              </a:rPr>
              <a:t>Principales conclusiones del Estudio IMPACTUR Canarias 2016</a:t>
            </a:r>
          </a:p>
          <a:p>
            <a:pPr>
              <a:lnSpc>
                <a:spcPct val="95000"/>
              </a:lnSpc>
            </a:pPr>
            <a:r>
              <a:rPr lang="es-ES" altLang="es-ES" b="1" i="0" dirty="0">
                <a:solidFill>
                  <a:schemeClr val="bg2"/>
                </a:solidFill>
                <a:latin typeface="Garamond" pitchFamily="18" charset="0"/>
              </a:rPr>
              <a:t>PIB TURÍSTICO</a:t>
            </a:r>
          </a:p>
        </p:txBody>
      </p:sp>
      <p:sp>
        <p:nvSpPr>
          <p:cNvPr id="7" name="Círculo: vacío 6"/>
          <p:cNvSpPr/>
          <p:nvPr/>
        </p:nvSpPr>
        <p:spPr>
          <a:xfrm>
            <a:off x="461442" y="908720"/>
            <a:ext cx="219075" cy="228600"/>
          </a:xfrm>
          <a:prstGeom prst="donut">
            <a:avLst/>
          </a:prstGeom>
          <a:solidFill>
            <a:srgbClr val="FFC000"/>
          </a:solid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ES"/>
          </a:p>
        </p:txBody>
      </p:sp>
      <p:sp>
        <p:nvSpPr>
          <p:cNvPr id="8" name="Círculo: vacío 7"/>
          <p:cNvSpPr/>
          <p:nvPr/>
        </p:nvSpPr>
        <p:spPr>
          <a:xfrm>
            <a:off x="464493" y="1661166"/>
            <a:ext cx="219075" cy="228600"/>
          </a:xfrm>
          <a:prstGeom prst="donut">
            <a:avLst/>
          </a:prstGeom>
          <a:solidFill>
            <a:srgbClr val="FFC000"/>
          </a:solid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ES"/>
          </a:p>
        </p:txBody>
      </p:sp>
      <p:sp>
        <p:nvSpPr>
          <p:cNvPr id="2"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9" name="Rectangle 3"/>
          <p:cNvSpPr>
            <a:spLocks noChangeArrowheads="1"/>
          </p:cNvSpPr>
          <p:nvPr/>
        </p:nvSpPr>
        <p:spPr bwMode="auto">
          <a:xfrm>
            <a:off x="648071" y="1571308"/>
            <a:ext cx="8388424" cy="1569660"/>
          </a:xfrm>
          <a:prstGeom prst="rect">
            <a:avLst/>
          </a:prstGeom>
          <a:noFill/>
          <a:ln w="9525">
            <a:noFill/>
            <a:miter lim="800000"/>
            <a:headEnd/>
            <a:tailEnd/>
          </a:ln>
        </p:spPr>
        <p:txBody>
          <a:bodyPr wrap="square">
            <a:spAutoFit/>
          </a:bodyPr>
          <a:lstStyle/>
          <a:p>
            <a:r>
              <a:rPr lang="es-ES_tradnl" sz="1600" dirty="0">
                <a:latin typeface="Calibri" pitchFamily="34" charset="0"/>
              </a:rPr>
              <a:t>Desde 2010 el turismo  ha venido incrementando de manera sostenida su presencia en la economía de las islas al compararse su incremento medio anual del 6,0% respecto al 0,5% del total de la economía de las islas, compensando  la pérdida de actividad de otras ramas relevantes en la economía canaria como las industrias extractivas y manufactureras, construcción y otros servicios (financieros, seguros, información y comunicaciones…), que evidencian los datos la Contabilidad Regional del INE.</a:t>
            </a:r>
          </a:p>
        </p:txBody>
      </p:sp>
      <p:graphicFrame>
        <p:nvGraphicFramePr>
          <p:cNvPr id="10" name="Gráfico 9">
            <a:extLst>
              <a:ext uri="{FF2B5EF4-FFF2-40B4-BE49-F238E27FC236}">
                <a16:creationId xmlns:a16="http://schemas.microsoft.com/office/drawing/2014/main" id="{00000000-0008-0000-0600-000002000000}"/>
              </a:ext>
            </a:extLst>
          </p:cNvPr>
          <p:cNvGraphicFramePr/>
          <p:nvPr>
            <p:extLst>
              <p:ext uri="{D42A27DB-BD31-4B8C-83A1-F6EECF244321}">
                <p14:modId xmlns:p14="http://schemas.microsoft.com/office/powerpoint/2010/main" val="12108133"/>
              </p:ext>
            </p:extLst>
          </p:nvPr>
        </p:nvGraphicFramePr>
        <p:xfrm>
          <a:off x="2339752" y="3333765"/>
          <a:ext cx="4248472" cy="303775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3231243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ChangeArrowheads="1"/>
          </p:cNvSpPr>
          <p:nvPr/>
        </p:nvSpPr>
        <p:spPr bwMode="auto">
          <a:xfrm>
            <a:off x="709557" y="842963"/>
            <a:ext cx="8388424" cy="1323439"/>
          </a:xfrm>
          <a:prstGeom prst="rect">
            <a:avLst/>
          </a:prstGeom>
          <a:noFill/>
          <a:ln w="9525">
            <a:noFill/>
            <a:miter lim="800000"/>
            <a:headEnd/>
            <a:tailEnd/>
          </a:ln>
        </p:spPr>
        <p:txBody>
          <a:bodyPr wrap="square">
            <a:spAutoFit/>
          </a:bodyPr>
          <a:lstStyle/>
          <a:p>
            <a:pPr eaLnBrk="0" hangingPunct="0"/>
            <a:r>
              <a:rPr lang="es-ES" sz="1600" b="1" dirty="0">
                <a:latin typeface="Calibri" panose="020F0502020204030204" pitchFamily="34" charset="0"/>
              </a:rPr>
              <a:t>IMPACTUR Canarias 2016</a:t>
            </a:r>
            <a:r>
              <a:rPr lang="es-ES" sz="1600" dirty="0">
                <a:latin typeface="Calibri" panose="020F0502020204030204" pitchFamily="34" charset="0"/>
              </a:rPr>
              <a:t> constata asimismo el liderazgo y creciente capacidad del sector turístico </a:t>
            </a:r>
            <a:r>
              <a:rPr lang="es-ES" sz="1600" b="1" dirty="0">
                <a:latin typeface="Calibri" panose="020F0502020204030204" pitchFamily="34" charset="0"/>
              </a:rPr>
              <a:t>en la creación y dinamización de empleo en Canarias</a:t>
            </a:r>
            <a:r>
              <a:rPr lang="es-ES" sz="1600" dirty="0">
                <a:latin typeface="Calibri" panose="020F0502020204030204" pitchFamily="34" charset="0"/>
              </a:rPr>
              <a:t>. El número de puestos de trabajo generados de manera directa e indirecta por la actividad turística en la comunidad ascendió a </a:t>
            </a:r>
            <a:r>
              <a:rPr lang="es-ES" sz="1600" b="1" dirty="0">
                <a:latin typeface="Calibri" panose="020F0502020204030204" pitchFamily="34" charset="0"/>
              </a:rPr>
              <a:t>312.466 personas en el año 2016</a:t>
            </a:r>
            <a:r>
              <a:rPr lang="es-ES" sz="1600" dirty="0">
                <a:latin typeface="Calibri" panose="020F0502020204030204" pitchFamily="34" charset="0"/>
              </a:rPr>
              <a:t>, lo que supone un incremento del </a:t>
            </a:r>
            <a:r>
              <a:rPr lang="es-ES" sz="1600" b="1" dirty="0">
                <a:latin typeface="Calibri" panose="020F0502020204030204" pitchFamily="34" charset="0"/>
              </a:rPr>
              <a:t>+7,1% respecto al empleo</a:t>
            </a:r>
            <a:r>
              <a:rPr lang="es-ES" sz="1600" dirty="0">
                <a:latin typeface="Calibri" panose="020F0502020204030204" pitchFamily="34" charset="0"/>
              </a:rPr>
              <a:t> vinculado al turismo en 2015, generando en un año 20.604 empleos adicionales.</a:t>
            </a:r>
            <a:endParaRPr lang="es-ES" altLang="ja-JP" sz="1600" dirty="0">
              <a:latin typeface="Calibri" panose="020F0502020204030204" pitchFamily="34" charset="0"/>
            </a:endParaRPr>
          </a:p>
        </p:txBody>
      </p:sp>
      <p:sp>
        <p:nvSpPr>
          <p:cNvPr id="6" name="Rectangle 3"/>
          <p:cNvSpPr>
            <a:spLocks noChangeArrowheads="1"/>
          </p:cNvSpPr>
          <p:nvPr/>
        </p:nvSpPr>
        <p:spPr bwMode="auto">
          <a:xfrm>
            <a:off x="88900" y="50800"/>
            <a:ext cx="9677400" cy="792163"/>
          </a:xfrm>
          <a:prstGeom prst="rect">
            <a:avLst/>
          </a:prstGeom>
          <a:noFill/>
          <a:ln w="9525">
            <a:noFill/>
            <a:miter lim="800000"/>
            <a:headEnd/>
            <a:tailEnd/>
          </a:ln>
        </p:spPr>
        <p:txBody>
          <a:bodyPr anchor="ctr"/>
          <a:lstStyle/>
          <a:p>
            <a:pPr>
              <a:lnSpc>
                <a:spcPct val="95000"/>
              </a:lnSpc>
            </a:pPr>
            <a:r>
              <a:rPr lang="es-ES" altLang="es-ES" b="1" i="0" dirty="0">
                <a:solidFill>
                  <a:srgbClr val="FF9900"/>
                </a:solidFill>
                <a:latin typeface="Garamond" pitchFamily="18" charset="0"/>
              </a:rPr>
              <a:t>Principales conclusiones del Estudio IMPACTUR Canarias 2016</a:t>
            </a:r>
          </a:p>
          <a:p>
            <a:pPr>
              <a:lnSpc>
                <a:spcPct val="95000"/>
              </a:lnSpc>
            </a:pPr>
            <a:r>
              <a:rPr lang="es-ES" altLang="es-ES" b="1" i="0" dirty="0">
                <a:solidFill>
                  <a:schemeClr val="bg2"/>
                </a:solidFill>
                <a:latin typeface="Garamond" pitchFamily="18" charset="0"/>
              </a:rPr>
              <a:t>EMPLEO TURÍSTICO</a:t>
            </a:r>
          </a:p>
        </p:txBody>
      </p:sp>
      <p:sp>
        <p:nvSpPr>
          <p:cNvPr id="7" name="Círculo: vacío 6"/>
          <p:cNvSpPr/>
          <p:nvPr/>
        </p:nvSpPr>
        <p:spPr>
          <a:xfrm>
            <a:off x="466387" y="932111"/>
            <a:ext cx="219075" cy="228600"/>
          </a:xfrm>
          <a:prstGeom prst="donut">
            <a:avLst/>
          </a:prstGeom>
          <a:solidFill>
            <a:srgbClr val="FFC000"/>
          </a:solid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ES"/>
          </a:p>
        </p:txBody>
      </p:sp>
      <p:sp>
        <p:nvSpPr>
          <p:cNvPr id="2"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graphicFrame>
        <p:nvGraphicFramePr>
          <p:cNvPr id="8" name="Gráfico 7">
            <a:extLst>
              <a:ext uri="{FF2B5EF4-FFF2-40B4-BE49-F238E27FC236}">
                <a16:creationId xmlns:a16="http://schemas.microsoft.com/office/drawing/2014/main" id="{00000000-0008-0000-0700-000002000000}"/>
              </a:ext>
            </a:extLst>
          </p:cNvPr>
          <p:cNvGraphicFramePr/>
          <p:nvPr>
            <p:extLst>
              <p:ext uri="{D42A27DB-BD31-4B8C-83A1-F6EECF244321}">
                <p14:modId xmlns:p14="http://schemas.microsoft.com/office/powerpoint/2010/main" val="2439842196"/>
              </p:ext>
            </p:extLst>
          </p:nvPr>
        </p:nvGraphicFramePr>
        <p:xfrm>
          <a:off x="2195736" y="2708920"/>
          <a:ext cx="4445000" cy="29368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0687957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ChangeArrowheads="1"/>
          </p:cNvSpPr>
          <p:nvPr/>
        </p:nvSpPr>
        <p:spPr bwMode="auto">
          <a:xfrm>
            <a:off x="709557" y="842963"/>
            <a:ext cx="8388424" cy="2062103"/>
          </a:xfrm>
          <a:prstGeom prst="rect">
            <a:avLst/>
          </a:prstGeom>
          <a:noFill/>
          <a:ln w="9525">
            <a:noFill/>
            <a:miter lim="800000"/>
            <a:headEnd/>
            <a:tailEnd/>
          </a:ln>
        </p:spPr>
        <p:txBody>
          <a:bodyPr wrap="square">
            <a:spAutoFit/>
          </a:bodyPr>
          <a:lstStyle/>
          <a:p>
            <a:pPr lvl="0"/>
            <a:r>
              <a:rPr lang="es-ES" sz="1600" b="1" dirty="0">
                <a:latin typeface="Calibri" panose="020F0502020204030204" pitchFamily="34" charset="0"/>
              </a:rPr>
              <a:t>2016 cierra un periodo de seis años de crecimiento ininterrumpido del empleo vinculado a la actividad turística en Canarias (+4,6% de crecimiento medio interanual), </a:t>
            </a:r>
            <a:r>
              <a:rPr lang="es-ES" sz="1600" dirty="0">
                <a:latin typeface="Calibri" panose="020F0502020204030204" pitchFamily="34" charset="0"/>
              </a:rPr>
              <a:t>que ha impulsado la creación de empleo en la economía regional en unos años de especial dificultad por el impacto de la crisis económica, dónde el conjunto del empleo todavía no ha recuperado los niveles perdidos en la misma, en base a los datos de la Contabilidad Regional del INE. </a:t>
            </a:r>
          </a:p>
          <a:p>
            <a:pPr eaLnBrk="0" hangingPunct="0"/>
            <a:endParaRPr lang="es-ES" altLang="ja-JP" sz="1600" dirty="0">
              <a:latin typeface="Calibri" panose="020F0502020204030204" pitchFamily="34" charset="0"/>
              <a:ea typeface="ＭＳ Ｐゴシック" charset="-128"/>
            </a:endParaRPr>
          </a:p>
          <a:p>
            <a:r>
              <a:rPr lang="es-ES" sz="1600" dirty="0">
                <a:latin typeface="Calibri" panose="020F0502020204030204" pitchFamily="34" charset="0"/>
              </a:rPr>
              <a:t>Todo ello explica que en los últimos seis años la participación del empleo turístico en el total del empleo de la economía canaria haya pasado del 30,2% en 2010 hasta el 39,7% de 2016.</a:t>
            </a:r>
            <a:endParaRPr lang="es-ES_tradnl" altLang="ja-JP" sz="1600" dirty="0">
              <a:latin typeface="Calibri" panose="020F0502020204030204" pitchFamily="34" charset="0"/>
              <a:ea typeface="ＭＳ Ｐゴシック" charset="-128"/>
            </a:endParaRPr>
          </a:p>
        </p:txBody>
      </p:sp>
      <p:sp>
        <p:nvSpPr>
          <p:cNvPr id="6" name="Rectangle 3"/>
          <p:cNvSpPr>
            <a:spLocks noChangeArrowheads="1"/>
          </p:cNvSpPr>
          <p:nvPr/>
        </p:nvSpPr>
        <p:spPr bwMode="auto">
          <a:xfrm>
            <a:off x="88900" y="50800"/>
            <a:ext cx="9677400" cy="792163"/>
          </a:xfrm>
          <a:prstGeom prst="rect">
            <a:avLst/>
          </a:prstGeom>
          <a:noFill/>
          <a:ln w="9525">
            <a:noFill/>
            <a:miter lim="800000"/>
            <a:headEnd/>
            <a:tailEnd/>
          </a:ln>
        </p:spPr>
        <p:txBody>
          <a:bodyPr anchor="ctr"/>
          <a:lstStyle/>
          <a:p>
            <a:pPr>
              <a:lnSpc>
                <a:spcPct val="95000"/>
              </a:lnSpc>
            </a:pPr>
            <a:r>
              <a:rPr lang="es-ES" altLang="es-ES" b="1" i="0" dirty="0">
                <a:solidFill>
                  <a:srgbClr val="FF9900"/>
                </a:solidFill>
                <a:latin typeface="Garamond" pitchFamily="18" charset="0"/>
              </a:rPr>
              <a:t>Principales conclusiones del Estudio IMPACTUR Canarias 2016</a:t>
            </a:r>
          </a:p>
          <a:p>
            <a:pPr>
              <a:lnSpc>
                <a:spcPct val="95000"/>
              </a:lnSpc>
            </a:pPr>
            <a:r>
              <a:rPr lang="es-ES" altLang="es-ES" b="1" i="0" dirty="0">
                <a:solidFill>
                  <a:schemeClr val="bg2"/>
                </a:solidFill>
                <a:latin typeface="Garamond" pitchFamily="18" charset="0"/>
              </a:rPr>
              <a:t>EMPLEO TURÍSTICO</a:t>
            </a:r>
          </a:p>
        </p:txBody>
      </p:sp>
      <p:sp>
        <p:nvSpPr>
          <p:cNvPr id="7" name="Círculo: vacío 6"/>
          <p:cNvSpPr/>
          <p:nvPr/>
        </p:nvSpPr>
        <p:spPr>
          <a:xfrm>
            <a:off x="466387" y="932111"/>
            <a:ext cx="219075" cy="228600"/>
          </a:xfrm>
          <a:prstGeom prst="donut">
            <a:avLst/>
          </a:prstGeom>
          <a:solidFill>
            <a:srgbClr val="FFC000"/>
          </a:solid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ES"/>
          </a:p>
        </p:txBody>
      </p:sp>
      <p:sp>
        <p:nvSpPr>
          <p:cNvPr id="8" name="Círculo: vacío 7"/>
          <p:cNvSpPr/>
          <p:nvPr/>
        </p:nvSpPr>
        <p:spPr>
          <a:xfrm>
            <a:off x="458987" y="2348880"/>
            <a:ext cx="219075" cy="228600"/>
          </a:xfrm>
          <a:prstGeom prst="donut">
            <a:avLst/>
          </a:prstGeom>
          <a:solidFill>
            <a:srgbClr val="FFC000"/>
          </a:solid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ES"/>
          </a:p>
        </p:txBody>
      </p:sp>
      <p:sp>
        <p:nvSpPr>
          <p:cNvPr id="2"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graphicFrame>
        <p:nvGraphicFramePr>
          <p:cNvPr id="10" name="Gráfico 9">
            <a:extLst>
              <a:ext uri="{FF2B5EF4-FFF2-40B4-BE49-F238E27FC236}">
                <a16:creationId xmlns:a16="http://schemas.microsoft.com/office/drawing/2014/main" id="{00000000-0008-0000-0800-000002000000}"/>
              </a:ext>
            </a:extLst>
          </p:cNvPr>
          <p:cNvGraphicFramePr/>
          <p:nvPr>
            <p:extLst>
              <p:ext uri="{D42A27DB-BD31-4B8C-83A1-F6EECF244321}">
                <p14:modId xmlns:p14="http://schemas.microsoft.com/office/powerpoint/2010/main" val="1525886306"/>
              </p:ext>
            </p:extLst>
          </p:nvPr>
        </p:nvGraphicFramePr>
        <p:xfrm>
          <a:off x="2554287" y="3293137"/>
          <a:ext cx="4035425" cy="26860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4473625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9891" y="161535"/>
            <a:ext cx="9482091" cy="798990"/>
          </a:xfrm>
          <a:prstGeom prst="rect">
            <a:avLst/>
          </a:prstGeom>
          <a:noFill/>
          <a:ln w="9525">
            <a:noFill/>
            <a:miter lim="800000"/>
            <a:headEnd/>
            <a:tailEnd/>
          </a:ln>
        </p:spPr>
        <p:txBody>
          <a:bodyPr anchor="ctr"/>
          <a:lstStyle/>
          <a:p>
            <a:pPr>
              <a:lnSpc>
                <a:spcPct val="95000"/>
              </a:lnSpc>
            </a:pPr>
            <a:r>
              <a:rPr lang="es-ES" altLang="es-ES" sz="2600" b="1" i="0" dirty="0">
                <a:solidFill>
                  <a:srgbClr val="FF9900"/>
                </a:solidFill>
                <a:latin typeface="Garamond" pitchFamily="18" charset="0"/>
              </a:rPr>
              <a:t>Comparación del impacto del turismo en Canarias con otras comunidades y en el</a:t>
            </a:r>
            <a:r>
              <a:rPr lang="es-ES" altLang="es-ES" sz="2400" b="1" i="0" dirty="0">
                <a:solidFill>
                  <a:srgbClr val="FF9900"/>
                </a:solidFill>
              </a:rPr>
              <a:t> </a:t>
            </a:r>
            <a:r>
              <a:rPr lang="es-ES" altLang="es-ES" sz="2600" b="1" i="0" dirty="0">
                <a:solidFill>
                  <a:srgbClr val="FF9900"/>
                </a:solidFill>
                <a:latin typeface="Garamond" pitchFamily="18" charset="0"/>
              </a:rPr>
              <a:t>conjunto de España</a:t>
            </a:r>
            <a:r>
              <a:rPr lang="es-ES" altLang="es-ES" b="1" i="0" baseline="30000" dirty="0">
                <a:solidFill>
                  <a:srgbClr val="FF9900"/>
                </a:solidFill>
                <a:latin typeface="Garamond" pitchFamily="18" charset="0"/>
              </a:rPr>
              <a:t>(*)</a:t>
            </a:r>
            <a:r>
              <a:rPr lang="es-ES" altLang="es-ES" sz="2600" b="1" i="0" dirty="0">
                <a:solidFill>
                  <a:srgbClr val="FF9900"/>
                </a:solidFill>
                <a:latin typeface="Garamond" pitchFamily="18" charset="0"/>
              </a:rPr>
              <a:t>. Año 2016</a:t>
            </a:r>
          </a:p>
        </p:txBody>
      </p:sp>
      <p:pic>
        <p:nvPicPr>
          <p:cNvPr id="5" name="Picture 12"/>
          <p:cNvPicPr>
            <a:picLocks noChangeAspect="1" noChangeArrowheads="1"/>
          </p:cNvPicPr>
          <p:nvPr/>
        </p:nvPicPr>
        <p:blipFill>
          <a:blip r:embed="rId2"/>
          <a:srcRect/>
          <a:stretch>
            <a:fillRect/>
          </a:stretch>
        </p:blipFill>
        <p:spPr bwMode="auto">
          <a:xfrm>
            <a:off x="134019" y="2787588"/>
            <a:ext cx="3872994" cy="2327065"/>
          </a:xfrm>
          <a:prstGeom prst="rect">
            <a:avLst/>
          </a:prstGeom>
          <a:noFill/>
          <a:ln w="9525" algn="ctr">
            <a:noFill/>
            <a:miter lim="800000"/>
            <a:headEnd/>
            <a:tailEnd/>
          </a:ln>
        </p:spPr>
      </p:pic>
      <p:sp>
        <p:nvSpPr>
          <p:cNvPr id="6" name="Rectangle 13"/>
          <p:cNvSpPr>
            <a:spLocks noChangeArrowheads="1"/>
          </p:cNvSpPr>
          <p:nvPr/>
        </p:nvSpPr>
        <p:spPr bwMode="auto">
          <a:xfrm>
            <a:off x="4128070" y="2675572"/>
            <a:ext cx="4908426" cy="2923877"/>
          </a:xfrm>
          <a:prstGeom prst="rect">
            <a:avLst/>
          </a:prstGeom>
          <a:noFill/>
          <a:ln w="9525" algn="ctr">
            <a:noFill/>
            <a:miter lim="800000"/>
            <a:headEnd/>
            <a:tailEnd/>
          </a:ln>
          <a:effectLst/>
        </p:spPr>
        <p:txBody>
          <a:bodyPr wrap="square" anchor="ctr">
            <a:spAutoFit/>
          </a:bodyPr>
          <a:lstStyle/>
          <a:p>
            <a:pPr algn="just">
              <a:spcBef>
                <a:spcPct val="50000"/>
              </a:spcBef>
              <a:defRPr/>
            </a:pPr>
            <a:r>
              <a:rPr lang="es-ES" altLang="ja-JP" sz="1600" i="0" dirty="0">
                <a:solidFill>
                  <a:schemeClr val="tx1"/>
                </a:solidFill>
                <a:latin typeface="Calibri" panose="020F0502020204030204" pitchFamily="34" charset="0"/>
                <a:ea typeface="ＭＳ Ｐゴシック" charset="-128"/>
              </a:rPr>
              <a:t>Relevante papel turismo en las Islas Canarias en el conjunto del sector español y </a:t>
            </a:r>
            <a:r>
              <a:rPr lang="es-ES" altLang="ja-JP" sz="1600" i="0" u="sng" dirty="0">
                <a:solidFill>
                  <a:schemeClr val="tx1"/>
                </a:solidFill>
                <a:latin typeface="Calibri" panose="020F0502020204030204" pitchFamily="34" charset="0"/>
                <a:ea typeface="ＭＳ Ｐゴシック" charset="-128"/>
              </a:rPr>
              <a:t>aportación al crecimiento del mismo en los últimos seis años</a:t>
            </a:r>
            <a:r>
              <a:rPr lang="es-ES" altLang="ja-JP" sz="1600" i="0" dirty="0">
                <a:solidFill>
                  <a:schemeClr val="tx1"/>
                </a:solidFill>
                <a:latin typeface="Calibri" panose="020F0502020204030204" pitchFamily="34" charset="0"/>
                <a:ea typeface="ＭＳ Ｐゴシック" charset="-128"/>
              </a:rPr>
              <a:t>: el valor añadido generado por las actividades turísticas en Canarias explica el </a:t>
            </a:r>
            <a:r>
              <a:rPr lang="es-ES" altLang="ja-JP" sz="1600" i="0" u="sng" dirty="0">
                <a:solidFill>
                  <a:schemeClr val="tx1"/>
                </a:solidFill>
                <a:latin typeface="Calibri" panose="020F0502020204030204" pitchFamily="34" charset="0"/>
                <a:ea typeface="ＭＳ Ｐゴシック" charset="-128"/>
              </a:rPr>
              <a:t>11,1% del total del impacto económico del turismo en toda España</a:t>
            </a:r>
            <a:r>
              <a:rPr lang="es-ES" altLang="ja-JP" sz="1600" i="0" dirty="0">
                <a:solidFill>
                  <a:schemeClr val="tx1"/>
                </a:solidFill>
                <a:latin typeface="Calibri" panose="020F0502020204030204" pitchFamily="34" charset="0"/>
                <a:ea typeface="ＭＳ Ｐゴシック" charset="-128"/>
              </a:rPr>
              <a:t>, creciendo por encima de la media del sector en España (+</a:t>
            </a:r>
            <a:r>
              <a:rPr lang="es-ES" altLang="ja-JP" sz="1600" i="0" u="sng" dirty="0">
                <a:solidFill>
                  <a:schemeClr val="tx1"/>
                </a:solidFill>
                <a:latin typeface="Calibri" panose="020F0502020204030204" pitchFamily="34" charset="0"/>
                <a:ea typeface="ＭＳ Ｐゴシック" charset="-128"/>
              </a:rPr>
              <a:t>6,0% crecimiento medio anual Canarias vs +2,1% media España</a:t>
            </a:r>
            <a:r>
              <a:rPr lang="es-ES" altLang="ja-JP" sz="1600" i="0" dirty="0">
                <a:solidFill>
                  <a:schemeClr val="tx1"/>
                </a:solidFill>
                <a:latin typeface="Calibri" panose="020F0502020204030204" pitchFamily="34" charset="0"/>
                <a:ea typeface="ＭＳ Ｐゴシック" charset="-128"/>
              </a:rPr>
              <a:t>). Todo ello posibilitó que la </a:t>
            </a:r>
            <a:r>
              <a:rPr lang="es-ES" altLang="ja-JP" sz="1600" i="0" u="sng" dirty="0">
                <a:solidFill>
                  <a:schemeClr val="tx1"/>
                </a:solidFill>
                <a:latin typeface="Calibri" panose="020F0502020204030204" pitchFamily="34" charset="0"/>
                <a:ea typeface="ＭＳ Ｐゴシック" charset="-128"/>
              </a:rPr>
              <a:t>economía canaria encabece, junto a Baleares, el crecimiento económico regional en 2016 .</a:t>
            </a:r>
          </a:p>
          <a:p>
            <a:pPr>
              <a:spcBef>
                <a:spcPct val="50000"/>
              </a:spcBef>
              <a:buFont typeface="Wingdings" pitchFamily="2" charset="2"/>
              <a:buChar char="v"/>
              <a:defRPr/>
            </a:pPr>
            <a:endParaRPr lang="es-ES" altLang="ja-JP" sz="1600" i="0" dirty="0">
              <a:solidFill>
                <a:schemeClr val="tx1"/>
              </a:solidFill>
              <a:latin typeface="Calibri" panose="020F0502020204030204" pitchFamily="34" charset="0"/>
              <a:ea typeface="ＭＳ Ｐゴシック" charset="-128"/>
            </a:endParaRPr>
          </a:p>
        </p:txBody>
      </p:sp>
      <p:sp>
        <p:nvSpPr>
          <p:cNvPr id="7" name="7 CuadroTexto"/>
          <p:cNvSpPr txBox="1"/>
          <p:nvPr/>
        </p:nvSpPr>
        <p:spPr>
          <a:xfrm>
            <a:off x="78204" y="5348313"/>
            <a:ext cx="9167996" cy="900246"/>
          </a:xfrm>
          <a:prstGeom prst="rect">
            <a:avLst/>
          </a:prstGeom>
          <a:noFill/>
        </p:spPr>
        <p:txBody>
          <a:bodyPr wrap="square" rtlCol="0">
            <a:spAutoFit/>
          </a:bodyPr>
          <a:lstStyle/>
          <a:p>
            <a:pPr marL="180975" indent="-180975" algn="just"/>
            <a:r>
              <a:rPr lang="es-ES" sz="1050" dirty="0">
                <a:latin typeface="Calibri" panose="020F0502020204030204" pitchFamily="34" charset="0"/>
                <a:cs typeface="Arial" pitchFamily="34" charset="0"/>
              </a:rPr>
              <a:t>*    Datos para Comunidad Valenciana relativos a 2015. Cantabria, Galicia e Illes Balears relativos a 2014, La Rioja relativos a 2013.  Datos para  Región de Murcia relativos a 2011,  para Andalucía y Comunidad de Madrid relativos a 2007 (Estudios IMPACTUR). Datos para España relativos a 2015 según figuran en la CSTE (Cuenta satélite del Turismo de España publicada por el INE).</a:t>
            </a:r>
            <a:endParaRPr lang="es-ES" sz="400" i="0" dirty="0">
              <a:solidFill>
                <a:schemeClr val="tx1"/>
              </a:solidFill>
              <a:latin typeface="Calibri" panose="020F0502020204030204" pitchFamily="34" charset="0"/>
              <a:cs typeface="Arial" pitchFamily="34" charset="0"/>
            </a:endParaRPr>
          </a:p>
          <a:p>
            <a:pPr marL="180975" indent="-180975" algn="just"/>
            <a:r>
              <a:rPr lang="es-ES" sz="1050" dirty="0">
                <a:latin typeface="Arial Narrow" pitchFamily="34" charset="0"/>
              </a:rPr>
              <a:t>** </a:t>
            </a:r>
            <a:r>
              <a:rPr lang="es-ES" sz="1050" dirty="0">
                <a:latin typeface="Calibri" panose="020F0502020204030204" pitchFamily="34" charset="0"/>
              </a:rPr>
              <a:t>Diferencias observadas entre comunidades se explican en un elevado porcentaje a los diferentes niveles de estacionalidad dado que los datos de empleo en los Estudios IMPACTUR están  contabilizados en puestos de trabajo equivalente año.</a:t>
            </a:r>
            <a:endParaRPr lang="es-ES" sz="900" dirty="0">
              <a:solidFill>
                <a:schemeClr val="tx1"/>
              </a:solidFill>
              <a:latin typeface="Calibri" panose="020F0502020204030204" pitchFamily="34" charset="0"/>
            </a:endParaRPr>
          </a:p>
        </p:txBody>
      </p:sp>
      <p:pic>
        <p:nvPicPr>
          <p:cNvPr id="3" name="Imagen 2">
            <a:extLst>
              <a:ext uri="{FF2B5EF4-FFF2-40B4-BE49-F238E27FC236}">
                <a16:creationId xmlns:a16="http://schemas.microsoft.com/office/drawing/2014/main" id="{3FAD9D19-64F3-42DF-A272-C6AF81289EAD}"/>
              </a:ext>
            </a:extLst>
          </p:cNvPr>
          <p:cNvPicPr>
            <a:picLocks noChangeAspect="1"/>
          </p:cNvPicPr>
          <p:nvPr/>
        </p:nvPicPr>
        <p:blipFill>
          <a:blip r:embed="rId3"/>
          <a:stretch>
            <a:fillRect/>
          </a:stretch>
        </p:blipFill>
        <p:spPr>
          <a:xfrm>
            <a:off x="-61432" y="946263"/>
            <a:ext cx="9144000" cy="1547766"/>
          </a:xfrm>
          <a:prstGeom prst="rect">
            <a:avLst/>
          </a:prstGeom>
        </p:spPr>
      </p:pic>
    </p:spTree>
    <p:extLst>
      <p:ext uri="{BB962C8B-B14F-4D97-AF65-F5344CB8AC3E}">
        <p14:creationId xmlns:p14="http://schemas.microsoft.com/office/powerpoint/2010/main" val="1801590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p:cNvSpPr>
            <a:spLocks noChangeArrowheads="1"/>
          </p:cNvSpPr>
          <p:nvPr/>
        </p:nvSpPr>
        <p:spPr bwMode="auto">
          <a:xfrm>
            <a:off x="395289" y="331867"/>
            <a:ext cx="8425184" cy="1957754"/>
          </a:xfrm>
          <a:prstGeom prst="rect">
            <a:avLst/>
          </a:prstGeom>
          <a:solidFill>
            <a:schemeClr val="bg1"/>
          </a:solidFill>
          <a:ln w="9525" algn="ctr">
            <a:noFill/>
            <a:miter lim="800000"/>
            <a:headEnd/>
            <a:tailEnd/>
          </a:ln>
        </p:spPr>
        <p:txBody>
          <a:bodyPr wrap="none" anchor="ctr"/>
          <a:lstStyle/>
          <a:p>
            <a:pPr algn="ctr">
              <a:spcBef>
                <a:spcPct val="50000"/>
              </a:spcBef>
            </a:pPr>
            <a:endParaRPr lang="es-ES_tradnl" altLang="es-ES" sz="2954" b="1" dirty="0">
              <a:latin typeface="Garamond" pitchFamily="18" charset="0"/>
            </a:endParaRPr>
          </a:p>
          <a:p>
            <a:pPr algn="ctr">
              <a:spcBef>
                <a:spcPct val="50000"/>
              </a:spcBef>
            </a:pPr>
            <a:endParaRPr lang="es-ES_tradnl" altLang="es-ES" sz="2215" b="1" dirty="0">
              <a:latin typeface="Garamond" pitchFamily="18" charset="0"/>
            </a:endParaRPr>
          </a:p>
          <a:p>
            <a:pPr algn="ctr">
              <a:spcBef>
                <a:spcPct val="50000"/>
              </a:spcBef>
            </a:pPr>
            <a:r>
              <a:rPr lang="es-ES_tradnl" altLang="es-ES" sz="2215" b="1" dirty="0">
                <a:latin typeface="Garamond" pitchFamily="18" charset="0"/>
              </a:rPr>
              <a:t>Estudio Impacto Económico del Turismo</a:t>
            </a:r>
          </a:p>
          <a:p>
            <a:pPr algn="ctr">
              <a:spcBef>
                <a:spcPct val="50000"/>
              </a:spcBef>
            </a:pPr>
            <a:r>
              <a:rPr lang="es-ES_tradnl" altLang="es-ES" sz="2215" b="1" dirty="0">
                <a:latin typeface="Garamond" pitchFamily="18" charset="0"/>
              </a:rPr>
              <a:t>Santa Cruz de Tenerife, 21 de septiembre de 2017</a:t>
            </a:r>
            <a:endParaRPr lang="es-ES" altLang="es-ES" sz="2215" b="1" dirty="0">
              <a:latin typeface="Garamond" pitchFamily="18" charset="0"/>
            </a:endParaRPr>
          </a:p>
        </p:txBody>
      </p:sp>
      <p:sp>
        <p:nvSpPr>
          <p:cNvPr id="4099" name="Rectangle 10"/>
          <p:cNvSpPr>
            <a:spLocks noChangeArrowheads="1"/>
          </p:cNvSpPr>
          <p:nvPr/>
        </p:nvSpPr>
        <p:spPr bwMode="auto">
          <a:xfrm>
            <a:off x="-12996" y="2708920"/>
            <a:ext cx="9156995" cy="4149080"/>
          </a:xfrm>
          <a:prstGeom prst="rect">
            <a:avLst/>
          </a:prstGeom>
          <a:solidFill>
            <a:srgbClr val="FF9900"/>
          </a:solidFill>
          <a:ln w="9525" algn="ctr">
            <a:noFill/>
            <a:miter lim="800000"/>
            <a:headEnd/>
            <a:tailEnd/>
          </a:ln>
        </p:spPr>
        <p:txBody>
          <a:bodyPr wrap="none" anchor="ctr"/>
          <a:lstStyle/>
          <a:p>
            <a:pPr>
              <a:spcBef>
                <a:spcPct val="50000"/>
              </a:spcBef>
            </a:pPr>
            <a:endParaRPr lang="es-ES" altLang="es-ES"/>
          </a:p>
        </p:txBody>
      </p:sp>
      <p:sp>
        <p:nvSpPr>
          <p:cNvPr id="4100" name="Text Box 11"/>
          <p:cNvSpPr txBox="1">
            <a:spLocks noChangeArrowheads="1"/>
          </p:cNvSpPr>
          <p:nvPr/>
        </p:nvSpPr>
        <p:spPr bwMode="auto">
          <a:xfrm>
            <a:off x="1289538" y="3956539"/>
            <a:ext cx="7854462" cy="1771062"/>
          </a:xfrm>
          <a:prstGeom prst="rect">
            <a:avLst/>
          </a:prstGeom>
          <a:noFill/>
          <a:ln w="9525" algn="ctr">
            <a:noFill/>
            <a:miter lim="800000"/>
            <a:headEnd/>
            <a:tailEnd/>
          </a:ln>
        </p:spPr>
        <p:txBody>
          <a:bodyPr>
            <a:spAutoFit/>
          </a:bodyPr>
          <a:lstStyle/>
          <a:p>
            <a:pPr>
              <a:lnSpc>
                <a:spcPct val="20000"/>
              </a:lnSpc>
              <a:spcBef>
                <a:spcPct val="50000"/>
              </a:spcBef>
            </a:pPr>
            <a:r>
              <a:rPr lang="es-ES" altLang="es-ES" sz="4431" b="1" dirty="0">
                <a:latin typeface="Swis721 Lt BT" pitchFamily="34" charset="0"/>
              </a:rPr>
              <a:t>IMPACTUR 2016</a:t>
            </a:r>
          </a:p>
          <a:p>
            <a:pPr>
              <a:lnSpc>
                <a:spcPct val="20000"/>
              </a:lnSpc>
              <a:spcBef>
                <a:spcPct val="50000"/>
              </a:spcBef>
            </a:pPr>
            <a:r>
              <a:rPr lang="es-ES" altLang="es-ES" sz="11908" dirty="0">
                <a:solidFill>
                  <a:schemeClr val="bg1"/>
                </a:solidFill>
                <a:latin typeface="Franklin Gothic Book" pitchFamily="34" charset="0"/>
                <a:ea typeface="Batang" pitchFamily="18" charset="-127"/>
              </a:rPr>
              <a:t>canarias</a:t>
            </a:r>
          </a:p>
        </p:txBody>
      </p:sp>
      <p:pic>
        <p:nvPicPr>
          <p:cNvPr id="4101" name="Picture 9" descr="LOGO DEFINITIVO"/>
          <p:cNvPicPr>
            <a:picLocks noChangeAspect="1" noChangeArrowheads="1"/>
          </p:cNvPicPr>
          <p:nvPr/>
        </p:nvPicPr>
        <p:blipFill>
          <a:blip r:embed="rId3"/>
          <a:srcRect/>
          <a:stretch>
            <a:fillRect/>
          </a:stretch>
        </p:blipFill>
        <p:spPr bwMode="auto">
          <a:xfrm>
            <a:off x="7523285" y="281354"/>
            <a:ext cx="1620715" cy="825012"/>
          </a:xfrm>
          <a:prstGeom prst="rect">
            <a:avLst/>
          </a:prstGeom>
          <a:noFill/>
          <a:ln w="9525">
            <a:noFill/>
            <a:miter lim="800000"/>
            <a:headEnd/>
            <a:tailEnd/>
          </a:ln>
        </p:spPr>
      </p:pic>
      <p:pic>
        <p:nvPicPr>
          <p:cNvPr id="4102" name="5 Imagen" descr="logo gobierno canarias.jpg"/>
          <p:cNvPicPr>
            <a:picLocks noChangeAspect="1"/>
          </p:cNvPicPr>
          <p:nvPr/>
        </p:nvPicPr>
        <p:blipFill>
          <a:blip r:embed="rId4"/>
          <a:srcRect/>
          <a:stretch>
            <a:fillRect/>
          </a:stretch>
        </p:blipFill>
        <p:spPr bwMode="auto">
          <a:xfrm>
            <a:off x="70339" y="263769"/>
            <a:ext cx="1496158" cy="691662"/>
          </a:xfrm>
          <a:prstGeom prst="rect">
            <a:avLst/>
          </a:prstGeom>
          <a:noFill/>
          <a:ln w="9525">
            <a:noFill/>
            <a:miter lim="800000"/>
            <a:headEnd/>
            <a:tailEnd/>
          </a:ln>
        </p:spPr>
      </p:pic>
    </p:spTree>
    <p:extLst>
      <p:ext uri="{BB962C8B-B14F-4D97-AF65-F5344CB8AC3E}">
        <p14:creationId xmlns:p14="http://schemas.microsoft.com/office/powerpoint/2010/main" val="2753305904"/>
      </p:ext>
    </p:extLst>
  </p:cSld>
  <p:clrMapOvr>
    <a:masterClrMapping/>
  </p:clrMapOvr>
</p:sld>
</file>

<file path=ppt/theme/theme1.xml><?xml version="1.0" encoding="utf-8"?>
<a:theme xmlns:a="http://schemas.openxmlformats.org/drawingml/2006/main" name="Eclipse">
  <a:themeElements>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Eclipse">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4037</TotalTime>
  <Words>943</Words>
  <Application>Microsoft Office PowerPoint</Application>
  <PresentationFormat>Presentación en pantalla (4:3)</PresentationFormat>
  <Paragraphs>83</Paragraphs>
  <Slides>9</Slides>
  <Notes>2</Notes>
  <HiddenSlides>0</HiddenSlides>
  <MMClips>0</MMClips>
  <ScaleCrop>false</ScaleCrop>
  <HeadingPairs>
    <vt:vector size="6" baseType="variant">
      <vt:variant>
        <vt:lpstr>Fuentes usadas</vt:lpstr>
      </vt:variant>
      <vt:variant>
        <vt:i4>12</vt:i4>
      </vt:variant>
      <vt:variant>
        <vt:lpstr>Tema</vt:lpstr>
      </vt:variant>
      <vt:variant>
        <vt:i4>1</vt:i4>
      </vt:variant>
      <vt:variant>
        <vt:lpstr>Títulos de diapositiva</vt:lpstr>
      </vt:variant>
      <vt:variant>
        <vt:i4>9</vt:i4>
      </vt:variant>
    </vt:vector>
  </HeadingPairs>
  <TitlesOfParts>
    <vt:vector size="22" baseType="lpstr">
      <vt:lpstr>Batang</vt:lpstr>
      <vt:lpstr>ＭＳ Ｐゴシック</vt:lpstr>
      <vt:lpstr>Arial</vt:lpstr>
      <vt:lpstr>Arial Narrow</vt:lpstr>
      <vt:lpstr>Calibri</vt:lpstr>
      <vt:lpstr>Franklin Gothic Book</vt:lpstr>
      <vt:lpstr>Garamond</vt:lpstr>
      <vt:lpstr>Swis721 BT</vt:lpstr>
      <vt:lpstr>Swis721 Lt BT</vt:lpstr>
      <vt:lpstr>Times New Roman</vt:lpstr>
      <vt:lpstr>Verdana</vt:lpstr>
      <vt:lpstr>Wingdings</vt:lpstr>
      <vt:lpstr>Eclipse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Eva Hurtado</dc:creator>
  <cp:lastModifiedBy>Eva Hurtado</cp:lastModifiedBy>
  <cp:revision>283</cp:revision>
  <dcterms:created xsi:type="dcterms:W3CDTF">2013-04-30T07:57:23Z</dcterms:created>
  <dcterms:modified xsi:type="dcterms:W3CDTF">2017-09-20T06:54:35Z</dcterms:modified>
</cp:coreProperties>
</file>