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525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4000"/>
              <a:t>Remanente de tesorería</a:t>
            </a:r>
          </a:p>
          <a:p>
            <a:pPr>
              <a:defRPr/>
            </a:pPr>
            <a:r>
              <a:rPr lang="en-US"/>
              <a:t>Capacidad</a:t>
            </a:r>
            <a:r>
              <a:rPr lang="en-US" baseline="0"/>
              <a:t> de financiación</a:t>
            </a:r>
            <a:endParaRPr lang="en-US"/>
          </a:p>
        </c:rich>
      </c:tx>
      <c:layout/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5537698198684"/>
          <c:y val="0.15929070284899507"/>
          <c:w val="0.87822553002792458"/>
          <c:h val="0.7687674940286443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Hoja1!$B$3</c:f>
              <c:strCache>
                <c:ptCount val="1"/>
                <c:pt idx="0">
                  <c:v>Remanente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</c:spPr>
          </c:dPt>
          <c:dLbls>
            <c:dLbl>
              <c:idx val="0"/>
              <c:layout>
                <c:manualLayout>
                  <c:x val="6.8669517583121356E-2"/>
                  <c:y val="-6.89655172413793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9594651587809867E-2"/>
                  <c:y val="-8.53858784893267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Hoja1!$C$2:$D$2</c:f>
              <c:numCache>
                <c:formatCode>General</c:formatCode>
                <c:ptCount val="2"/>
                <c:pt idx="0">
                  <c:v>2006</c:v>
                </c:pt>
                <c:pt idx="1">
                  <c:v>2017</c:v>
                </c:pt>
              </c:numCache>
            </c:numRef>
          </c:cat>
          <c:val>
            <c:numRef>
              <c:f>Hoja1!$C$3:$D$3</c:f>
              <c:numCache>
                <c:formatCode>"€"#,##0_);[Red]\("€"#,##0\)</c:formatCode>
                <c:ptCount val="2"/>
                <c:pt idx="0">
                  <c:v>823000</c:v>
                </c:pt>
                <c:pt idx="1">
                  <c:v>13839000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0424448"/>
        <c:axId val="50430336"/>
        <c:axId val="176979008"/>
      </c:bar3DChart>
      <c:catAx>
        <c:axId val="50424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s-ES"/>
          </a:p>
        </c:txPr>
        <c:crossAx val="50430336"/>
        <c:crosses val="autoZero"/>
        <c:auto val="1"/>
        <c:lblAlgn val="ctr"/>
        <c:lblOffset val="100"/>
        <c:noMultiLvlLbl val="0"/>
      </c:catAx>
      <c:valAx>
        <c:axId val="50430336"/>
        <c:scaling>
          <c:orientation val="minMax"/>
        </c:scaling>
        <c:delete val="0"/>
        <c:axPos val="l"/>
        <c:majorGridlines/>
        <c:numFmt formatCode="&quot;€&quot;#,##0_);[Red]\(&quot;€&quot;#,##0\)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s-ES"/>
          </a:p>
        </c:txPr>
        <c:crossAx val="50424448"/>
        <c:crosses val="autoZero"/>
        <c:crossBetween val="between"/>
      </c:valAx>
      <c:serAx>
        <c:axId val="176979008"/>
        <c:scaling>
          <c:orientation val="minMax"/>
        </c:scaling>
        <c:delete val="1"/>
        <c:axPos val="b"/>
        <c:majorTickMark val="out"/>
        <c:minorTickMark val="none"/>
        <c:tickLblPos val="nextTo"/>
        <c:crossAx val="50430336"/>
        <c:crosses val="autoZero"/>
      </c:ser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4000"/>
              <a:t>Deuda</a:t>
            </a:r>
            <a:r>
              <a:rPr lang="en-US" sz="4000" baseline="0"/>
              <a:t> bancaria</a:t>
            </a:r>
            <a:endParaRPr lang="en-US" sz="4000"/>
          </a:p>
        </c:rich>
      </c:tx>
      <c:layout/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667807213028032"/>
          <c:y val="0.17112857773246978"/>
          <c:w val="0.87850293514813127"/>
          <c:h val="0.75667983437594155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Hoja1!$B$4</c:f>
              <c:strCache>
                <c:ptCount val="1"/>
                <c:pt idx="0">
                  <c:v>Deuda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</c:spPr>
          </c:dPt>
          <c:dLbls>
            <c:dLbl>
              <c:idx val="0"/>
              <c:layout>
                <c:manualLayout>
                  <c:x val="6.8669517583121356E-2"/>
                  <c:y val="-6.89655172413793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9594651587809867E-2"/>
                  <c:y val="-8.53858784893267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Hoja1!$C$2:$D$2</c:f>
              <c:numCache>
                <c:formatCode>General</c:formatCode>
                <c:ptCount val="2"/>
                <c:pt idx="0">
                  <c:v>2006</c:v>
                </c:pt>
                <c:pt idx="1">
                  <c:v>2017</c:v>
                </c:pt>
              </c:numCache>
            </c:numRef>
          </c:cat>
          <c:val>
            <c:numRef>
              <c:f>Hoja1!$C$4:$D$4</c:f>
              <c:numCache>
                <c:formatCode>"€"#,##0_);[Red]\("€"#,##0\)</c:formatCode>
                <c:ptCount val="2"/>
                <c:pt idx="0">
                  <c:v>11892000</c:v>
                </c:pt>
                <c:pt idx="1">
                  <c:v>7559000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164608"/>
        <c:axId val="22166528"/>
        <c:axId val="176834304"/>
      </c:bar3DChart>
      <c:catAx>
        <c:axId val="22164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s-ES"/>
          </a:p>
        </c:txPr>
        <c:crossAx val="22166528"/>
        <c:crosses val="autoZero"/>
        <c:auto val="1"/>
        <c:lblAlgn val="ctr"/>
        <c:lblOffset val="100"/>
        <c:noMultiLvlLbl val="0"/>
      </c:catAx>
      <c:valAx>
        <c:axId val="22166528"/>
        <c:scaling>
          <c:orientation val="minMax"/>
        </c:scaling>
        <c:delete val="0"/>
        <c:axPos val="l"/>
        <c:majorGridlines/>
        <c:numFmt formatCode="&quot;€&quot;#,##0_);[Red]\(&quot;€&quot;#,##0\)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s-ES"/>
          </a:p>
        </c:txPr>
        <c:crossAx val="22164608"/>
        <c:crosses val="autoZero"/>
        <c:crossBetween val="between"/>
      </c:valAx>
      <c:serAx>
        <c:axId val="176834304"/>
        <c:scaling>
          <c:orientation val="minMax"/>
        </c:scaling>
        <c:delete val="1"/>
        <c:axPos val="b"/>
        <c:majorTickMark val="out"/>
        <c:minorTickMark val="none"/>
        <c:tickLblPos val="nextTo"/>
        <c:crossAx val="22166528"/>
        <c:crosses val="autoZero"/>
      </c:ser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28C2-DF41-4829-A0C4-E2C739BAC931}" type="datetimeFigureOut">
              <a:rPr lang="es-ES" smtClean="0"/>
              <a:t>02/06/2017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5D22-2126-4C60-8964-689BDBC5A7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7339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28C2-DF41-4829-A0C4-E2C739BAC931}" type="datetimeFigureOut">
              <a:rPr lang="es-ES" smtClean="0"/>
              <a:t>02/06/2017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5D22-2126-4C60-8964-689BDBC5A7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9042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28C2-DF41-4829-A0C4-E2C739BAC931}" type="datetimeFigureOut">
              <a:rPr lang="es-ES" smtClean="0"/>
              <a:t>02/06/2017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5D22-2126-4C60-8964-689BDBC5A7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2446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28C2-DF41-4829-A0C4-E2C739BAC931}" type="datetimeFigureOut">
              <a:rPr lang="es-ES" smtClean="0"/>
              <a:t>02/06/2017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5D22-2126-4C60-8964-689BDBC5A7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5434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28C2-DF41-4829-A0C4-E2C739BAC931}" type="datetimeFigureOut">
              <a:rPr lang="es-ES" smtClean="0"/>
              <a:t>02/06/2017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5D22-2126-4C60-8964-689BDBC5A7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0157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28C2-DF41-4829-A0C4-E2C739BAC931}" type="datetimeFigureOut">
              <a:rPr lang="es-ES" smtClean="0"/>
              <a:t>02/06/2017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5D22-2126-4C60-8964-689BDBC5A7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9997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28C2-DF41-4829-A0C4-E2C739BAC931}" type="datetimeFigureOut">
              <a:rPr lang="es-ES" smtClean="0"/>
              <a:t>02/06/2017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5D22-2126-4C60-8964-689BDBC5A7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3682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28C2-DF41-4829-A0C4-E2C739BAC931}" type="datetimeFigureOut">
              <a:rPr lang="es-ES" smtClean="0"/>
              <a:t>02/06/2017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5D22-2126-4C60-8964-689BDBC5A7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2281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28C2-DF41-4829-A0C4-E2C739BAC931}" type="datetimeFigureOut">
              <a:rPr lang="es-ES" smtClean="0"/>
              <a:t>02/06/2017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5D22-2126-4C60-8964-689BDBC5A7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969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28C2-DF41-4829-A0C4-E2C739BAC931}" type="datetimeFigureOut">
              <a:rPr lang="es-ES" smtClean="0"/>
              <a:t>02/06/2017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5D22-2126-4C60-8964-689BDBC5A7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3331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28C2-DF41-4829-A0C4-E2C739BAC931}" type="datetimeFigureOut">
              <a:rPr lang="es-ES" smtClean="0"/>
              <a:t>02/06/2017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5D22-2126-4C60-8964-689BDBC5A7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164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828C2-DF41-4829-A0C4-E2C739BAC931}" type="datetimeFigureOut">
              <a:rPr lang="es-ES" smtClean="0"/>
              <a:t>02/06/2017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E5D22-2126-4C60-8964-689BDBC5A7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8782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1643179"/>
              </p:ext>
            </p:extLst>
          </p:nvPr>
        </p:nvGraphicFramePr>
        <p:xfrm>
          <a:off x="467544" y="692696"/>
          <a:ext cx="8343900" cy="5505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4 Imagen" descr="Resultado de imagen de escudo ayuntamiento de san bartolomé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836712"/>
            <a:ext cx="737382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2337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2 Gráfico"/>
          <p:cNvGraphicFramePr>
            <a:graphicFrameLocks/>
          </p:cNvGraphicFramePr>
          <p:nvPr/>
        </p:nvGraphicFramePr>
        <p:xfrm>
          <a:off x="390524" y="685799"/>
          <a:ext cx="8362951" cy="5486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4 Imagen" descr="Resultado de imagen de escudo ayuntamiento de san bartolomé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836712"/>
            <a:ext cx="737382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498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</Words>
  <Application>Microsoft Office PowerPoint</Application>
  <PresentationFormat>Presentación en pantalla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</cp:revision>
  <cp:lastPrinted>2017-06-02T12:51:22Z</cp:lastPrinted>
  <dcterms:created xsi:type="dcterms:W3CDTF">2017-06-02T12:47:59Z</dcterms:created>
  <dcterms:modified xsi:type="dcterms:W3CDTF">2017-06-02T12:51:49Z</dcterms:modified>
</cp:coreProperties>
</file>